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314" r:id="rId2"/>
    <p:sldId id="265" r:id="rId3"/>
    <p:sldId id="266" r:id="rId4"/>
    <p:sldId id="363" r:id="rId5"/>
    <p:sldId id="391" r:id="rId6"/>
    <p:sldId id="390" r:id="rId7"/>
    <p:sldId id="386" r:id="rId8"/>
    <p:sldId id="387" r:id="rId9"/>
    <p:sldId id="388" r:id="rId10"/>
    <p:sldId id="389" r:id="rId11"/>
    <p:sldId id="351" r:id="rId12"/>
    <p:sldId id="374" r:id="rId13"/>
    <p:sldId id="364" r:id="rId14"/>
    <p:sldId id="370" r:id="rId15"/>
    <p:sldId id="373" r:id="rId16"/>
    <p:sldId id="367" r:id="rId17"/>
    <p:sldId id="371" r:id="rId18"/>
    <p:sldId id="372" r:id="rId19"/>
    <p:sldId id="358" r:id="rId20"/>
    <p:sldId id="359" r:id="rId21"/>
    <p:sldId id="324" r:id="rId22"/>
    <p:sldId id="376" r:id="rId23"/>
    <p:sldId id="339" r:id="rId24"/>
    <p:sldId id="368" r:id="rId25"/>
    <p:sldId id="340" r:id="rId26"/>
    <p:sldId id="342" r:id="rId27"/>
    <p:sldId id="343" r:id="rId28"/>
    <p:sldId id="377" r:id="rId29"/>
    <p:sldId id="378" r:id="rId30"/>
    <p:sldId id="379" r:id="rId31"/>
    <p:sldId id="348" r:id="rId32"/>
    <p:sldId id="349" r:id="rId33"/>
    <p:sldId id="380" r:id="rId34"/>
    <p:sldId id="381" r:id="rId35"/>
    <p:sldId id="382" r:id="rId36"/>
    <p:sldId id="383" r:id="rId37"/>
    <p:sldId id="384" r:id="rId38"/>
    <p:sldId id="385"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25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77C79-AF40-4132-96D7-00EC7A2F4B4B}" type="datetimeFigureOut">
              <a:rPr lang="ru-RU" smtClean="0"/>
              <a:pPr/>
              <a:t>12.11.2020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2F9402-828E-480E-9E03-220F4585BF10}" type="slidenum">
              <a:rPr lang="ru-RU" smtClean="0"/>
              <a:pPr/>
              <a:t>‹#›</a:t>
            </a:fld>
            <a:endParaRPr lang="ru-RU"/>
          </a:p>
        </p:txBody>
      </p:sp>
    </p:spTree>
    <p:extLst>
      <p:ext uri="{BB962C8B-B14F-4D97-AF65-F5344CB8AC3E}">
        <p14:creationId xmlns:p14="http://schemas.microsoft.com/office/powerpoint/2010/main" val="1645478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1514987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3696075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387952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355173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4148122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2288972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251247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74191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2427835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2824092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F0C8288-A80A-47BC-9DEE-0CB09CDDCD28}" type="datetimeFigureOut">
              <a:rPr lang="ru-RU" smtClean="0"/>
              <a:pPr/>
              <a:t>12.11.2020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DF6D4B-4E17-4086-B8A2-140A776D7DA2}" type="slidenum">
              <a:rPr lang="ru-RU" smtClean="0"/>
              <a:pPr/>
              <a:t>‹#›</a:t>
            </a:fld>
            <a:endParaRPr lang="ru-RU"/>
          </a:p>
        </p:txBody>
      </p:sp>
    </p:spTree>
    <p:extLst>
      <p:ext uri="{BB962C8B-B14F-4D97-AF65-F5344CB8AC3E}">
        <p14:creationId xmlns:p14="http://schemas.microsoft.com/office/powerpoint/2010/main" val="207471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C8288-A80A-47BC-9DEE-0CB09CDDCD28}" type="datetimeFigureOut">
              <a:rPr lang="ru-RU" smtClean="0"/>
              <a:pPr/>
              <a:t>12.11.2020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F6D4B-4E17-4086-B8A2-140A776D7DA2}" type="slidenum">
              <a:rPr lang="ru-RU" smtClean="0"/>
              <a:pPr/>
              <a:t>‹#›</a:t>
            </a:fld>
            <a:endParaRPr lang="ru-RU"/>
          </a:p>
        </p:txBody>
      </p:sp>
    </p:spTree>
    <p:extLst>
      <p:ext uri="{BB962C8B-B14F-4D97-AF65-F5344CB8AC3E}">
        <p14:creationId xmlns:p14="http://schemas.microsoft.com/office/powerpoint/2010/main" val="9911989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12.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hyperlink" Target="http://ege.spb.ru/"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3" Type="http://schemas.openxmlformats.org/officeDocument/2006/relationships/hyperlink" Target="http://www.ege.spb.ru/index.php?option=com_k2&amp;view=item&amp;id=24:ob-ustanovlenii-minimalnogo-kolichestva-ballov-edinogo-gosudarstvennogo-ekzamena-po-obshcheobrazovatelnym-predmetam-podtverzhdayushchego-osvoenie-vypusknikom-osnovnykh-obshcheobrazovatelnykh-programm-srednego-polnogo-obshchego-obrazovaniya-v-sootvetstvii-&amp;Itemid=203"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www.ege.spb.ru/index.php?option=com_k2&amp;view=item&amp;id=24:ob-ustanovlenii-minimalnogo-kolichestva-ballov-edinogo-gosudarstvennogo-ekzamena-po-obshcheobrazovatelnym-predmetam-podtverzhdayushchego-osvoenie-vypusknikom-osnovnykh-obshcheobrazovatelnykh-programm-srednego-polnogo-obshchego-obrazovaniya-v-sootvetstvii-&amp;Itemid=203"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hyperlink" Target="http://www.ege.spb.ru/index.php?option=com_k2&amp;view=item&amp;layout=item&amp;id=20&amp;Itemid=193"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23528" y="1340768"/>
            <a:ext cx="8337872" cy="648072"/>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323528" y="2204864"/>
            <a:ext cx="8496944" cy="3994324"/>
          </a:xfrm>
        </p:spPr>
        <p:txBody>
          <a:bodyPr>
            <a:normAutofit fontScale="92500" lnSpcReduction="20000"/>
          </a:bodyPr>
          <a:lstStyle/>
          <a:p>
            <a:pPr marL="0" indent="0" algn="ctr">
              <a:buNone/>
            </a:pPr>
            <a:endParaRPr lang="ru-RU" sz="2800" b="1" dirty="0" smtClean="0">
              <a:solidFill>
                <a:schemeClr val="accent2">
                  <a:lumMod val="75000"/>
                </a:schemeClr>
              </a:solidFill>
              <a:latin typeface="Cambria" pitchFamily="18" charset="0"/>
            </a:endParaRPr>
          </a:p>
          <a:p>
            <a:pPr marL="0" indent="0" algn="ctr">
              <a:buNone/>
            </a:pPr>
            <a:r>
              <a:rPr lang="ru-RU" sz="3900" b="1" dirty="0" smtClean="0">
                <a:solidFill>
                  <a:schemeClr val="accent2">
                    <a:lumMod val="75000"/>
                  </a:schemeClr>
                </a:solidFill>
                <a:latin typeface="Calibri" pitchFamily="34" charset="0"/>
              </a:rPr>
              <a:t>ОСНОВНЫЕ ВОПРОСЫ ПОДГОТОВКИ И </a:t>
            </a:r>
            <a:r>
              <a:rPr lang="ru-RU" sz="3900" b="1" dirty="0" smtClean="0">
                <a:solidFill>
                  <a:schemeClr val="accent2">
                    <a:lumMod val="75000"/>
                  </a:schemeClr>
                </a:solidFill>
                <a:latin typeface="Calibri" pitchFamily="34" charset="0"/>
              </a:rPr>
              <a:t> ПРОВЕДЕНИЯ  ЕГЭ </a:t>
            </a:r>
          </a:p>
          <a:p>
            <a:pPr marL="0" indent="0" algn="ctr">
              <a:buNone/>
            </a:pPr>
            <a:r>
              <a:rPr lang="ru-RU" sz="3900" b="1" dirty="0" smtClean="0">
                <a:solidFill>
                  <a:schemeClr val="accent2">
                    <a:lumMod val="75000"/>
                  </a:schemeClr>
                </a:solidFill>
                <a:latin typeface="Calibri" pitchFamily="34" charset="0"/>
              </a:rPr>
              <a:t>ВЫПУСКНИКОВ 11-х КЛАССОВ</a:t>
            </a:r>
          </a:p>
          <a:p>
            <a:pPr marL="0" indent="0" algn="ctr">
              <a:buNone/>
            </a:pPr>
            <a:r>
              <a:rPr lang="ru-RU" sz="3900" b="1" dirty="0" smtClean="0">
                <a:solidFill>
                  <a:schemeClr val="accent2">
                    <a:lumMod val="75000"/>
                  </a:schemeClr>
                </a:solidFill>
                <a:latin typeface="Calibri" pitchFamily="34" charset="0"/>
              </a:rPr>
              <a:t>В 2020-2021 УЧЕБНОМ ГОДУ</a:t>
            </a:r>
            <a:endParaRPr lang="ru-RU" sz="3900" b="1" dirty="0" smtClean="0">
              <a:solidFill>
                <a:schemeClr val="accent2">
                  <a:lumMod val="75000"/>
                </a:schemeClr>
              </a:solidFill>
              <a:latin typeface="Calibri" pitchFamily="34" charset="0"/>
            </a:endParaRPr>
          </a:p>
          <a:p>
            <a:pPr marL="0" indent="0">
              <a:buNone/>
            </a:pPr>
            <a:endParaRPr lang="ru-RU" sz="3900" b="1" dirty="0" smtClean="0">
              <a:solidFill>
                <a:schemeClr val="accent2">
                  <a:lumMod val="75000"/>
                </a:schemeClr>
              </a:solidFill>
              <a:latin typeface="Calibri" pitchFamily="34" charset="0"/>
            </a:endParaRPr>
          </a:p>
          <a:p>
            <a:pPr marL="0" indent="0">
              <a:buNone/>
            </a:pPr>
            <a:endParaRPr lang="ru-RU" sz="2800" b="1" dirty="0" smtClean="0">
              <a:solidFill>
                <a:schemeClr val="accent2">
                  <a:lumMod val="75000"/>
                </a:schemeClr>
              </a:solidFill>
              <a:latin typeface="Calibri" pitchFamily="34" charset="0"/>
            </a:endParaRPr>
          </a:p>
          <a:p>
            <a:pPr marL="0" indent="0">
              <a:buNone/>
            </a:pPr>
            <a:r>
              <a:rPr lang="ru-RU" sz="2800" b="1" dirty="0">
                <a:solidFill>
                  <a:schemeClr val="accent2">
                    <a:lumMod val="75000"/>
                  </a:schemeClr>
                </a:solidFill>
                <a:latin typeface="Calibri" pitchFamily="34" charset="0"/>
              </a:rPr>
              <a:t> </a:t>
            </a:r>
            <a:r>
              <a:rPr lang="ru-RU" sz="2800" b="1" dirty="0" smtClean="0">
                <a:solidFill>
                  <a:schemeClr val="accent2">
                    <a:lumMod val="75000"/>
                  </a:schemeClr>
                </a:solidFill>
                <a:latin typeface="Calibri" pitchFamily="34" charset="0"/>
              </a:rPr>
              <a:t>                                                         </a:t>
            </a:r>
            <a:r>
              <a:rPr lang="ru-RU" sz="2800" b="1" dirty="0" smtClean="0">
                <a:solidFill>
                  <a:schemeClr val="accent2">
                    <a:lumMod val="75000"/>
                  </a:schemeClr>
                </a:solidFill>
                <a:latin typeface="Calibri" pitchFamily="34" charset="0"/>
              </a:rPr>
              <a:t>14 ноября 2020 </a:t>
            </a:r>
            <a:r>
              <a:rPr lang="ru-RU" sz="2800" b="1" dirty="0" smtClean="0">
                <a:solidFill>
                  <a:schemeClr val="accent2">
                    <a:lumMod val="75000"/>
                  </a:schemeClr>
                </a:solidFill>
                <a:latin typeface="Calibri" pitchFamily="34" charset="0"/>
              </a:rPr>
              <a:t>года</a:t>
            </a:r>
            <a:endParaRPr lang="ru-RU" sz="2600" dirty="0" smtClean="0">
              <a:latin typeface="Calibri" pitchFamily="34" charset="0"/>
            </a:endParaRPr>
          </a:p>
        </p:txBody>
      </p:sp>
      <p:grpSp>
        <p:nvGrpSpPr>
          <p:cNvPr id="5125" name="Group 5"/>
          <p:cNvGrpSpPr>
            <a:grpSpLocks/>
          </p:cNvGrpSpPr>
          <p:nvPr/>
        </p:nvGrpSpPr>
        <p:grpSpPr bwMode="auto">
          <a:xfrm>
            <a:off x="0" y="-26988"/>
            <a:ext cx="911860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4059657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245566"/>
            <a:ext cx="8970963" cy="5495801"/>
          </a:xfrm>
        </p:spPr>
        <p:txBody>
          <a:bodyPr>
            <a:normAutofit/>
          </a:bodyPr>
          <a:lstStyle/>
          <a:p>
            <a:pPr marL="0" indent="0" algn="just">
              <a:buNone/>
            </a:pPr>
            <a:endParaRPr lang="ru-RU" sz="2600" dirty="0" smtClean="0"/>
          </a:p>
        </p:txBody>
      </p:sp>
      <p:grpSp>
        <p:nvGrpSpPr>
          <p:cNvPr id="2" name="Group 5"/>
          <p:cNvGrpSpPr>
            <a:grpSpLocks/>
          </p:cNvGrpSpPr>
          <p:nvPr/>
        </p:nvGrpSpPr>
        <p:grpSpPr bwMode="auto">
          <a:xfrm>
            <a:off x="64765" y="148463"/>
            <a:ext cx="898907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3" name="Прямоугольник 2"/>
          <p:cNvSpPr/>
          <p:nvPr/>
        </p:nvSpPr>
        <p:spPr>
          <a:xfrm>
            <a:off x="533400" y="1268760"/>
            <a:ext cx="8128000" cy="4832092"/>
          </a:xfrm>
          <a:prstGeom prst="rect">
            <a:avLst/>
          </a:prstGeom>
        </p:spPr>
        <p:txBody>
          <a:bodyPr wrap="square">
            <a:spAutoFit/>
          </a:bodyPr>
          <a:lstStyle/>
          <a:p>
            <a:pPr algn="ctr"/>
            <a:r>
              <a:rPr lang="ru-RU" sz="2800" b="1" dirty="0" smtClean="0">
                <a:solidFill>
                  <a:srgbClr val="FF0000"/>
                </a:solidFill>
                <a:latin typeface="Calibri" pitchFamily="34" charset="0"/>
              </a:rPr>
              <a:t>Выдача аттестатов</a:t>
            </a:r>
          </a:p>
          <a:p>
            <a:pPr algn="ctr"/>
            <a:r>
              <a:rPr lang="ru-RU" sz="2800" b="1" dirty="0" smtClean="0">
                <a:solidFill>
                  <a:srgbClr val="002060"/>
                </a:solidFill>
                <a:latin typeface="Calibri" pitchFamily="34" charset="0"/>
              </a:rPr>
              <a:t>Аттестат о среднем общем образовании и приложение к нему выдаются лицам, завершим обучение по образовательным программам среднего общего образования и успешно прошедшим государственную итоговую аттестацию (набравшим по обязательным предметам при сдаче ЕГЭ количество баллов, не ниже минимального, а по математике базового уровня получившим отметки не ниже удовлетворительной</a:t>
            </a:r>
          </a:p>
        </p:txBody>
      </p:sp>
    </p:spTree>
    <p:extLst>
      <p:ext uri="{BB962C8B-B14F-4D97-AF65-F5344CB8AC3E}">
        <p14:creationId xmlns:p14="http://schemas.microsoft.com/office/powerpoint/2010/main" val="1217832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107950" y="764704"/>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23528" y="1098550"/>
            <a:ext cx="8337872" cy="890290"/>
          </a:xfrm>
        </p:spPr>
        <p:txBody>
          <a:bodyPr anchor="ctr">
            <a:normAutofit/>
          </a:bodyPr>
          <a:lstStyle/>
          <a:p>
            <a:r>
              <a:rPr lang="ru-RU" sz="3600" b="1" dirty="0">
                <a:solidFill>
                  <a:srgbClr val="C00000"/>
                </a:solidFill>
                <a:latin typeface="Calibri" pitchFamily="34" charset="0"/>
              </a:rPr>
              <a:t>Выдача </a:t>
            </a:r>
            <a:r>
              <a:rPr lang="ru-RU" sz="3600" b="1" dirty="0" smtClean="0">
                <a:solidFill>
                  <a:srgbClr val="C00000"/>
                </a:solidFill>
                <a:latin typeface="Calibri" pitchFamily="34" charset="0"/>
              </a:rPr>
              <a:t>аттестатов с отличием</a:t>
            </a:r>
            <a:endParaRPr lang="ru-RU" sz="3600" b="1" dirty="0">
              <a:solidFill>
                <a:srgbClr val="C00000"/>
              </a:solidFill>
              <a:latin typeface="Calibri" pitchFamily="34" charset="0"/>
            </a:endParaRPr>
          </a:p>
        </p:txBody>
      </p:sp>
      <p:sp>
        <p:nvSpPr>
          <p:cNvPr id="5124" name="Rectangle 4"/>
          <p:cNvSpPr>
            <a:spLocks noGrp="1" noChangeArrowheads="1"/>
          </p:cNvSpPr>
          <p:nvPr>
            <p:ph type="body" idx="4294967295"/>
          </p:nvPr>
        </p:nvSpPr>
        <p:spPr>
          <a:xfrm>
            <a:off x="323528" y="1772816"/>
            <a:ext cx="8496944" cy="4752528"/>
          </a:xfrm>
        </p:spPr>
        <p:txBody>
          <a:bodyPr>
            <a:normAutofit lnSpcReduction="10000"/>
          </a:bodyPr>
          <a:lstStyle/>
          <a:p>
            <a:pPr marL="0" indent="0" algn="ctr">
              <a:buNone/>
            </a:pPr>
            <a:r>
              <a:rPr lang="ru-RU" sz="2800" b="1" dirty="0" smtClean="0">
                <a:solidFill>
                  <a:srgbClr val="002060"/>
                </a:solidFill>
                <a:latin typeface="Calibri" pitchFamily="34" charset="0"/>
              </a:rPr>
              <a:t>Аттестат </a:t>
            </a:r>
            <a:r>
              <a:rPr lang="ru-RU" sz="2800" b="1" dirty="0">
                <a:solidFill>
                  <a:srgbClr val="002060"/>
                </a:solidFill>
                <a:latin typeface="Calibri" pitchFamily="34" charset="0"/>
              </a:rPr>
              <a:t>о среднем общем </a:t>
            </a:r>
            <a:r>
              <a:rPr lang="ru-RU" sz="2800" b="1" dirty="0" smtClean="0">
                <a:solidFill>
                  <a:srgbClr val="002060"/>
                </a:solidFill>
                <a:latin typeface="Calibri" pitchFamily="34" charset="0"/>
              </a:rPr>
              <a:t>образовании </a:t>
            </a:r>
            <a:r>
              <a:rPr lang="ru-RU" sz="2800" b="1" dirty="0" smtClean="0">
                <a:solidFill>
                  <a:srgbClr val="C00000"/>
                </a:solidFill>
                <a:latin typeface="Calibri" pitchFamily="34" charset="0"/>
              </a:rPr>
              <a:t>с отличием  </a:t>
            </a:r>
            <a:r>
              <a:rPr lang="ru-RU" sz="2800" b="1" dirty="0">
                <a:solidFill>
                  <a:srgbClr val="002060"/>
                </a:solidFill>
                <a:latin typeface="Calibri" pitchFamily="34" charset="0"/>
              </a:rPr>
              <a:t>и приложение к нему </a:t>
            </a:r>
            <a:r>
              <a:rPr lang="ru-RU" sz="2800" b="1" dirty="0" smtClean="0">
                <a:solidFill>
                  <a:srgbClr val="002060"/>
                </a:solidFill>
                <a:latin typeface="Calibri" pitchFamily="34" charset="0"/>
              </a:rPr>
              <a:t>выдается выпускникам, завершившим </a:t>
            </a:r>
            <a:r>
              <a:rPr lang="ru-RU" sz="2800" b="1" dirty="0">
                <a:solidFill>
                  <a:srgbClr val="002060"/>
                </a:solidFill>
                <a:latin typeface="Calibri" pitchFamily="34" charset="0"/>
              </a:rPr>
              <a:t>обучение по образовательным программам среднего общего </a:t>
            </a:r>
            <a:r>
              <a:rPr lang="ru-RU" sz="2800" b="1" dirty="0" smtClean="0">
                <a:solidFill>
                  <a:srgbClr val="002060"/>
                </a:solidFill>
                <a:latin typeface="Calibri" pitchFamily="34" charset="0"/>
              </a:rPr>
              <a:t>образования, имеющим </a:t>
            </a:r>
            <a:r>
              <a:rPr lang="ru-RU" sz="2800" b="1" dirty="0" smtClean="0">
                <a:solidFill>
                  <a:srgbClr val="C00000"/>
                </a:solidFill>
                <a:latin typeface="Calibri" pitchFamily="34" charset="0"/>
              </a:rPr>
              <a:t>годовые отметки «отлично» по всем предметам учебного плана</a:t>
            </a:r>
            <a:r>
              <a:rPr lang="ru-RU" sz="2800" b="1" dirty="0" smtClean="0">
                <a:solidFill>
                  <a:srgbClr val="002060"/>
                </a:solidFill>
                <a:latin typeface="Calibri" pitchFamily="34" charset="0"/>
              </a:rPr>
              <a:t>, </a:t>
            </a:r>
            <a:r>
              <a:rPr lang="ru-RU" sz="2400" b="1" dirty="0" smtClean="0">
                <a:solidFill>
                  <a:srgbClr val="002060"/>
                </a:solidFill>
                <a:latin typeface="Calibri" pitchFamily="34" charset="0"/>
              </a:rPr>
              <a:t>ИЗУЧАВШИМСЯ НА УРОВНЕ СРЕДНЕГО ОБРАЗОВАНИЯ, </a:t>
            </a:r>
            <a:r>
              <a:rPr lang="ru-RU" sz="2800" b="1" dirty="0" smtClean="0">
                <a:solidFill>
                  <a:srgbClr val="002060"/>
                </a:solidFill>
                <a:latin typeface="Calibri" pitchFamily="34" charset="0"/>
              </a:rPr>
              <a:t> успешно прошедшим государственную итоговую аттестацию и набравшим не менее </a:t>
            </a:r>
            <a:r>
              <a:rPr lang="ru-RU" sz="2800" b="1" dirty="0" smtClean="0">
                <a:solidFill>
                  <a:srgbClr val="C00000"/>
                </a:solidFill>
                <a:latin typeface="Calibri" pitchFamily="34" charset="0"/>
              </a:rPr>
              <a:t>70 баллов на ЕГЭ </a:t>
            </a:r>
            <a:r>
              <a:rPr lang="ru-RU" sz="2800" b="1" dirty="0" smtClean="0">
                <a:solidFill>
                  <a:srgbClr val="002060"/>
                </a:solidFill>
                <a:latin typeface="Calibri" pitchFamily="34" charset="0"/>
              </a:rPr>
              <a:t>по русскому языку и математике профильного уровня или </a:t>
            </a:r>
            <a:r>
              <a:rPr lang="ru-RU" sz="2800" b="1" dirty="0" smtClean="0">
                <a:solidFill>
                  <a:srgbClr val="FF0000"/>
                </a:solidFill>
                <a:latin typeface="Calibri" pitchFamily="34" charset="0"/>
              </a:rPr>
              <a:t>5 баллов </a:t>
            </a:r>
            <a:r>
              <a:rPr lang="ru-RU" sz="2800" b="1" dirty="0" smtClean="0">
                <a:solidFill>
                  <a:srgbClr val="002060"/>
                </a:solidFill>
                <a:latin typeface="Calibri" pitchFamily="34" charset="0"/>
              </a:rPr>
              <a:t>по математике базового уровня</a:t>
            </a:r>
            <a:endParaRPr lang="ru-RU" sz="2800" b="1" dirty="0">
              <a:solidFill>
                <a:srgbClr val="002060"/>
              </a:solidFill>
              <a:latin typeface="Calibri" pitchFamily="34" charset="0"/>
            </a:endParaRPr>
          </a:p>
        </p:txBody>
      </p:sp>
      <p:grpSp>
        <p:nvGrpSpPr>
          <p:cNvPr id="5125" name="Group 5"/>
          <p:cNvGrpSpPr>
            <a:grpSpLocks/>
          </p:cNvGrpSpPr>
          <p:nvPr/>
        </p:nvGrpSpPr>
        <p:grpSpPr bwMode="auto">
          <a:xfrm>
            <a:off x="0" y="-26988"/>
            <a:ext cx="911860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1488949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033463"/>
            <a:ext cx="8229600" cy="666750"/>
          </a:xfrm>
        </p:spPr>
        <p:txBody>
          <a:bodyPr rtlCol="0">
            <a:normAutofit fontScale="90000"/>
          </a:bodyPr>
          <a:lstStyle/>
          <a:p>
            <a:pPr fontAlgn="auto">
              <a:spcAft>
                <a:spcPts val="0"/>
              </a:spcAft>
              <a:defRPr/>
            </a:pPr>
            <a:r>
              <a:rPr lang="ru-RU" sz="3800" b="1" dirty="0" smtClean="0">
                <a:solidFill>
                  <a:schemeClr val="accent2">
                    <a:lumMod val="75000"/>
                  </a:schemeClr>
                </a:solidFill>
                <a:latin typeface="+mn-lt"/>
              </a:rPr>
              <a:t>УЧАСТНИКИ ГИА</a:t>
            </a:r>
          </a:p>
        </p:txBody>
      </p:sp>
      <p:sp>
        <p:nvSpPr>
          <p:cNvPr id="5124" name="Rectangle 4"/>
          <p:cNvSpPr>
            <a:spLocks noGrp="1" noChangeArrowheads="1"/>
          </p:cNvSpPr>
          <p:nvPr>
            <p:ph type="body" idx="4294967295"/>
          </p:nvPr>
        </p:nvSpPr>
        <p:spPr>
          <a:xfrm>
            <a:off x="539750" y="1700213"/>
            <a:ext cx="8229600" cy="4498975"/>
          </a:xfrm>
        </p:spPr>
        <p:txBody>
          <a:bodyPr rtlCol="0">
            <a:normAutofit/>
          </a:bodyPr>
          <a:lstStyle/>
          <a:p>
            <a:pPr marL="0" indent="0" algn="just" fontAlgn="auto">
              <a:spcAft>
                <a:spcPts val="0"/>
              </a:spcAft>
              <a:buFont typeface="Arial" pitchFamily="34" charset="0"/>
              <a:buNone/>
              <a:defRPr/>
            </a:pPr>
            <a:r>
              <a:rPr lang="ru-RU" sz="2800" b="1" dirty="0">
                <a:solidFill>
                  <a:srgbClr val="002060"/>
                </a:solidFill>
                <a:effectLst>
                  <a:outerShdw blurRad="38100" dist="38100" dir="2700000" algn="tl">
                    <a:srgbClr val="000000">
                      <a:alpha val="43137"/>
                    </a:srgbClr>
                  </a:outerShdw>
                </a:effectLst>
                <a:latin typeface="Calibri" pitchFamily="34" charset="0"/>
              </a:rPr>
              <a:t>К ГИА-11 допускаются обучающиеся, не имеющие академической задолженности и в полном объеме выполнившие учебный </a:t>
            </a:r>
            <a:r>
              <a:rPr lang="ru-RU" sz="2800" b="1" dirty="0" smtClean="0">
                <a:solidFill>
                  <a:srgbClr val="002060"/>
                </a:solidFill>
                <a:effectLst>
                  <a:outerShdw blurRad="38100" dist="38100" dir="2700000" algn="tl">
                    <a:srgbClr val="000000">
                      <a:alpha val="43137"/>
                    </a:srgbClr>
                  </a:outerShdw>
                </a:effectLst>
                <a:latin typeface="Calibri" pitchFamily="34" charset="0"/>
              </a:rPr>
              <a:t>план(имеющие годовые отметки по всем учебным предметам учебного плана за каждый год обучения по образовательной программе  среднего общего образования не ниже удовлетворительных) и получившие «зачет» по итоговому сочинению (изложению).</a:t>
            </a:r>
            <a:endParaRPr lang="ru-RU" sz="2800" b="1" dirty="0">
              <a:solidFill>
                <a:srgbClr val="002060"/>
              </a:solidFill>
              <a:effectLst>
                <a:outerShdw blurRad="38100" dist="38100" dir="2700000" algn="tl">
                  <a:srgbClr val="000000">
                    <a:alpha val="43137"/>
                  </a:srgbClr>
                </a:outerShdw>
              </a:effectLst>
              <a:latin typeface="Calibri" pitchFamily="34" charset="0"/>
            </a:endParaRPr>
          </a:p>
          <a:p>
            <a:pPr marL="0" indent="0" fontAlgn="auto">
              <a:spcAft>
                <a:spcPts val="0"/>
              </a:spcAft>
              <a:buFont typeface="Arial" pitchFamily="34" charset="0"/>
              <a:buNone/>
              <a:defRPr/>
            </a:pPr>
            <a:endParaRPr lang="ru-RU" sz="2600" dirty="0" smtClean="0"/>
          </a:p>
        </p:txBody>
      </p:sp>
      <p:grpSp>
        <p:nvGrpSpPr>
          <p:cNvPr id="21508" name="Group 5"/>
          <p:cNvGrpSpPr>
            <a:grpSpLocks/>
          </p:cNvGrpSpPr>
          <p:nvPr/>
        </p:nvGrpSpPr>
        <p:grpSpPr bwMode="auto">
          <a:xfrm>
            <a:off x="0" y="-26988"/>
            <a:ext cx="9118600" cy="1125538"/>
            <a:chOff x="0" y="0"/>
            <a:chExt cx="5744" cy="709"/>
          </a:xfrm>
        </p:grpSpPr>
        <p:pic>
          <p:nvPicPr>
            <p:cNvPr id="21509"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2"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1990342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smtClean="0">
                <a:solidFill>
                  <a:srgbClr val="C00000"/>
                </a:solidFill>
              </a:rPr>
              <a:t>Допуск к ЕГЭ</a:t>
            </a:r>
          </a:p>
        </p:txBody>
      </p:sp>
      <p:sp>
        <p:nvSpPr>
          <p:cNvPr id="15363" name="Rectangle 4"/>
          <p:cNvSpPr>
            <a:spLocks noGrp="1" noChangeArrowheads="1"/>
          </p:cNvSpPr>
          <p:nvPr>
            <p:ph type="body" idx="4294967295"/>
          </p:nvPr>
        </p:nvSpPr>
        <p:spPr>
          <a:xfrm>
            <a:off x="323850" y="1773238"/>
            <a:ext cx="8496300" cy="4751387"/>
          </a:xfrm>
        </p:spPr>
        <p:txBody>
          <a:bodyPr/>
          <a:lstStyle/>
          <a:p>
            <a:pPr marL="0" indent="355600">
              <a:lnSpc>
                <a:spcPct val="80000"/>
              </a:lnSpc>
              <a:buFontTx/>
              <a:buNone/>
            </a:pPr>
            <a:r>
              <a:rPr lang="ru-RU" altLang="ru-RU" sz="2800" b="1" dirty="0" smtClean="0">
                <a:solidFill>
                  <a:srgbClr val="002060"/>
                </a:solidFill>
              </a:rPr>
              <a:t>Итоговое сочинение по литературе – это обязательный для всех выпускников школ экзамен, который является допуском к ЕГЭ. </a:t>
            </a:r>
          </a:p>
          <a:p>
            <a:pPr marL="0" indent="355600">
              <a:lnSpc>
                <a:spcPct val="80000"/>
              </a:lnSpc>
              <a:buFontTx/>
              <a:buNone/>
            </a:pPr>
            <a:r>
              <a:rPr lang="ru-RU" altLang="ru-RU" sz="2800" b="1" dirty="0" smtClean="0">
                <a:solidFill>
                  <a:srgbClr val="002060"/>
                </a:solidFill>
              </a:rPr>
              <a:t>Итоговое сочинение проводится в первую среду декабря, поэтому в </a:t>
            </a:r>
            <a:r>
              <a:rPr lang="ru-RU" altLang="ru-RU" sz="2800" b="1" dirty="0" smtClean="0">
                <a:solidFill>
                  <a:srgbClr val="002060"/>
                </a:solidFill>
              </a:rPr>
              <a:t>2020 </a:t>
            </a:r>
            <a:r>
              <a:rPr lang="ru-RU" altLang="ru-RU" sz="2800" b="1" dirty="0" smtClean="0">
                <a:solidFill>
                  <a:srgbClr val="002060"/>
                </a:solidFill>
              </a:rPr>
              <a:t>году оно  назначено на  </a:t>
            </a:r>
          </a:p>
          <a:p>
            <a:pPr marL="0" indent="355600" algn="ctr">
              <a:lnSpc>
                <a:spcPct val="80000"/>
              </a:lnSpc>
              <a:buFontTx/>
              <a:buNone/>
            </a:pPr>
            <a:r>
              <a:rPr lang="ru-RU" altLang="ru-RU" sz="3600" b="1" dirty="0" smtClean="0">
                <a:solidFill>
                  <a:srgbClr val="C00000"/>
                </a:solidFill>
              </a:rPr>
              <a:t> </a:t>
            </a:r>
            <a:r>
              <a:rPr lang="ru-RU" altLang="ru-RU" sz="3600" b="1" dirty="0" smtClean="0">
                <a:solidFill>
                  <a:srgbClr val="C00000"/>
                </a:solidFill>
              </a:rPr>
              <a:t>2  </a:t>
            </a:r>
            <a:r>
              <a:rPr lang="ru-RU" altLang="ru-RU" sz="3600" b="1" dirty="0" smtClean="0">
                <a:solidFill>
                  <a:srgbClr val="C00000"/>
                </a:solidFill>
              </a:rPr>
              <a:t>декабря</a:t>
            </a:r>
            <a:r>
              <a:rPr lang="ru-RU" altLang="ru-RU" sz="2800" b="1" dirty="0" smtClean="0">
                <a:solidFill>
                  <a:srgbClr val="002060"/>
                </a:solidFill>
              </a:rPr>
              <a:t>. </a:t>
            </a:r>
          </a:p>
          <a:p>
            <a:pPr marL="0" indent="355600">
              <a:lnSpc>
                <a:spcPct val="80000"/>
              </a:lnSpc>
              <a:buFontTx/>
              <a:buNone/>
            </a:pPr>
            <a:r>
              <a:rPr lang="ru-RU" altLang="ru-RU" sz="2800" b="1" dirty="0" smtClean="0">
                <a:solidFill>
                  <a:srgbClr val="002060"/>
                </a:solidFill>
              </a:rPr>
              <a:t>Оценивается  сочинение по принципу: «зачет»/«незачет».</a:t>
            </a:r>
          </a:p>
          <a:p>
            <a:pPr marL="0" indent="355600">
              <a:lnSpc>
                <a:spcPct val="80000"/>
              </a:lnSpc>
              <a:buFontTx/>
              <a:buNone/>
            </a:pPr>
            <a:r>
              <a:rPr lang="ru-RU" altLang="ru-RU" sz="2800" b="1" dirty="0" smtClean="0">
                <a:solidFill>
                  <a:srgbClr val="002060"/>
                </a:solidFill>
              </a:rPr>
              <a:t>Любой ученик, не сдавший сочинение с первой попытки, может ее повторить </a:t>
            </a:r>
            <a:r>
              <a:rPr lang="ru-RU" altLang="ru-RU" sz="2800" b="1" dirty="0" smtClean="0">
                <a:solidFill>
                  <a:srgbClr val="002060"/>
                </a:solidFill>
              </a:rPr>
              <a:t>в феврале и мае</a:t>
            </a:r>
            <a:r>
              <a:rPr lang="ru-RU" altLang="ru-RU" sz="2800" b="1" dirty="0" smtClean="0">
                <a:solidFill>
                  <a:srgbClr val="002060"/>
                </a:solidFill>
              </a:rPr>
              <a:t> 2021 </a:t>
            </a:r>
            <a:r>
              <a:rPr lang="ru-RU" altLang="ru-RU" sz="2800" b="1" dirty="0" smtClean="0">
                <a:solidFill>
                  <a:srgbClr val="002060"/>
                </a:solidFill>
              </a:rPr>
              <a:t>года, но в случае повторного провала придется отложить все экзамены на следующий год.</a:t>
            </a: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789099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dirty="0" smtClean="0">
                <a:solidFill>
                  <a:srgbClr val="C00000"/>
                </a:solidFill>
              </a:rPr>
              <a:t>Повторный допуск к сочинению</a:t>
            </a:r>
          </a:p>
        </p:txBody>
      </p:sp>
      <p:sp>
        <p:nvSpPr>
          <p:cNvPr id="15363" name="Rectangle 4"/>
          <p:cNvSpPr>
            <a:spLocks noGrp="1" noChangeArrowheads="1"/>
          </p:cNvSpPr>
          <p:nvPr>
            <p:ph type="body" idx="4294967295"/>
          </p:nvPr>
        </p:nvSpPr>
        <p:spPr>
          <a:xfrm>
            <a:off x="323850" y="1773238"/>
            <a:ext cx="8496300" cy="4751387"/>
          </a:xfrm>
        </p:spPr>
        <p:txBody>
          <a:bodyPr>
            <a:noAutofit/>
          </a:bodyPr>
          <a:lstStyle/>
          <a:p>
            <a:r>
              <a:rPr lang="ru-RU" sz="2000" b="1" dirty="0">
                <a:solidFill>
                  <a:srgbClr val="002060"/>
                </a:solidFill>
              </a:rPr>
              <a:t>обучающиеся, получившие по итоговому сочинению (изложению) неудовлетворительный результат («незачет»). В случае получения неудовлетворительного результата («незачет») за итоговое сочинение (изложение) обучающиеся вправе пересдать итоговое сочинение (изложение), но не более двух раз и только в сроки, предусмотренные расписанием проведения итогового сочинения (изложения);</a:t>
            </a:r>
          </a:p>
          <a:p>
            <a:r>
              <a:rPr lang="ru-RU" sz="2000" b="1" dirty="0">
                <a:solidFill>
                  <a:srgbClr val="002060"/>
                </a:solidFill>
              </a:rPr>
              <a:t>обучающиеся; выпускники прошлых лет; </a:t>
            </a:r>
            <a:r>
              <a:rPr lang="ru-RU" sz="2000" b="1" dirty="0" smtClean="0">
                <a:solidFill>
                  <a:srgbClr val="002060"/>
                </a:solidFill>
              </a:rPr>
              <a:t>лица, </a:t>
            </a:r>
            <a:r>
              <a:rPr lang="ru-RU" sz="2000" b="1" dirty="0">
                <a:solidFill>
                  <a:srgbClr val="002060"/>
                </a:solidFill>
              </a:rPr>
              <a:t>не явившиеся на итоговое сочинение (изложение) по уважительным причинам (болезнь или иные обстоятельства, подтвержденные документально);</a:t>
            </a:r>
          </a:p>
          <a:p>
            <a:r>
              <a:rPr lang="ru-RU" sz="2000" b="1" dirty="0">
                <a:solidFill>
                  <a:srgbClr val="002060"/>
                </a:solidFill>
              </a:rPr>
              <a:t>обучающиеся, выпускники прошлых лет; лица, </a:t>
            </a:r>
            <a:r>
              <a:rPr lang="ru-RU" sz="2000" b="1" dirty="0" smtClean="0">
                <a:solidFill>
                  <a:srgbClr val="002060"/>
                </a:solidFill>
              </a:rPr>
              <a:t>не завершившие написание сочинения </a:t>
            </a:r>
            <a:r>
              <a:rPr lang="ru-RU" sz="2000" b="1" dirty="0">
                <a:solidFill>
                  <a:srgbClr val="002060"/>
                </a:solidFill>
              </a:rPr>
              <a:t>(изложения) по уважительным причинам (болезнь или иные обстоятельства, подтвержденные документально);</a:t>
            </a:r>
          </a:p>
          <a:p>
            <a:r>
              <a:rPr lang="ru-RU" sz="2000" b="1" dirty="0">
                <a:solidFill>
                  <a:srgbClr val="002060"/>
                </a:solidFill>
              </a:rPr>
              <a:t>обучающиеся, удаленные с итогового сочинения (изложения) за нарушение установленного порядка проведения итогового сочинения (изложения), допускаются к повторной сдаче </a:t>
            </a:r>
            <a:r>
              <a:rPr lang="ru-RU" sz="2000" b="1" dirty="0" smtClean="0">
                <a:solidFill>
                  <a:srgbClr val="002060"/>
                </a:solidFill>
              </a:rPr>
              <a:t>на следующий год.</a:t>
            </a:r>
            <a:endParaRPr lang="ru-RU" sz="2000" b="1" dirty="0">
              <a:solidFill>
                <a:srgbClr val="002060"/>
              </a:solidFill>
            </a:endParaRP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18354049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dirty="0" smtClean="0">
                <a:solidFill>
                  <a:srgbClr val="C00000"/>
                </a:solidFill>
              </a:rPr>
              <a:t>Особенности выбора формы</a:t>
            </a:r>
          </a:p>
        </p:txBody>
      </p:sp>
      <p:sp>
        <p:nvSpPr>
          <p:cNvPr id="15363" name="Rectangle 4"/>
          <p:cNvSpPr>
            <a:spLocks noGrp="1" noChangeArrowheads="1"/>
          </p:cNvSpPr>
          <p:nvPr>
            <p:ph type="body" idx="4294967295"/>
          </p:nvPr>
        </p:nvSpPr>
        <p:spPr>
          <a:xfrm>
            <a:off x="323850" y="1773238"/>
            <a:ext cx="8496300" cy="4751387"/>
          </a:xfrm>
        </p:spPr>
        <p:txBody>
          <a:bodyPr>
            <a:normAutofit/>
          </a:bodyPr>
          <a:lstStyle/>
          <a:p>
            <a:pPr marL="0" indent="355600" algn="just">
              <a:lnSpc>
                <a:spcPct val="80000"/>
              </a:lnSpc>
              <a:buFontTx/>
              <a:buNone/>
            </a:pPr>
            <a:endParaRPr lang="ru-RU" sz="2800" b="1" dirty="0" smtClean="0">
              <a:solidFill>
                <a:srgbClr val="002060"/>
              </a:solidFill>
            </a:endParaRPr>
          </a:p>
          <a:p>
            <a:pPr marL="0" indent="355600" algn="just">
              <a:lnSpc>
                <a:spcPct val="80000"/>
              </a:lnSpc>
              <a:buFontTx/>
              <a:buNone/>
            </a:pPr>
            <a:r>
              <a:rPr lang="ru-RU" sz="2800" b="1" dirty="0" smtClean="0">
                <a:solidFill>
                  <a:srgbClr val="002060"/>
                </a:solidFill>
              </a:rPr>
              <a:t>Обучающиеся с </a:t>
            </a:r>
            <a:r>
              <a:rPr lang="ru-RU" sz="2800" b="1" dirty="0">
                <a:solidFill>
                  <a:srgbClr val="002060"/>
                </a:solidFill>
              </a:rPr>
              <a:t>ограниченными возможностями здоровья вправе выбрать написание изложения</a:t>
            </a:r>
            <a:r>
              <a:rPr lang="ru-RU" sz="2800" b="1" dirty="0" smtClean="0">
                <a:solidFill>
                  <a:srgbClr val="002060"/>
                </a:solidFill>
              </a:rPr>
              <a:t>.</a:t>
            </a:r>
          </a:p>
          <a:p>
            <a:pPr marL="0" indent="355600" algn="just">
              <a:lnSpc>
                <a:spcPct val="80000"/>
              </a:lnSpc>
              <a:buFontTx/>
              <a:buNone/>
            </a:pPr>
            <a:r>
              <a:rPr lang="ru-RU" sz="2800" b="1" dirty="0" smtClean="0">
                <a:solidFill>
                  <a:srgbClr val="002060"/>
                </a:solidFill>
              </a:rPr>
              <a:t> </a:t>
            </a:r>
            <a:r>
              <a:rPr lang="ru-RU" sz="2800" b="1" dirty="0">
                <a:solidFill>
                  <a:srgbClr val="002060"/>
                </a:solidFill>
              </a:rPr>
              <a:t>В рамках открытых направлений тем итогового сочинения разрабатываются конкретные темы итогового сочинения (подбираются тексты изложений) для каждого часового пояса отдельно. Конкретные темы итогового сочинения (тексты изложений) доставляются в органы управления образованием на местах в день проведения итогового сочинения (изложения).</a:t>
            </a:r>
            <a:endParaRPr lang="ru-RU" altLang="ru-RU" sz="2800" b="1" dirty="0" smtClean="0">
              <a:solidFill>
                <a:srgbClr val="002060"/>
              </a:solidFill>
            </a:endParaRP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34464139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dirty="0" smtClean="0">
                <a:solidFill>
                  <a:srgbClr val="C00000"/>
                </a:solidFill>
              </a:rPr>
              <a:t>Направления для тем сочинения</a:t>
            </a:r>
          </a:p>
        </p:txBody>
      </p:sp>
      <p:sp>
        <p:nvSpPr>
          <p:cNvPr id="15363" name="Rectangle 4"/>
          <p:cNvSpPr>
            <a:spLocks noGrp="1" noChangeArrowheads="1"/>
          </p:cNvSpPr>
          <p:nvPr>
            <p:ph type="body" idx="4294967295"/>
          </p:nvPr>
        </p:nvSpPr>
        <p:spPr>
          <a:xfrm>
            <a:off x="323850" y="1773238"/>
            <a:ext cx="8496300" cy="4751387"/>
          </a:xfrm>
        </p:spPr>
        <p:txBody>
          <a:bodyPr>
            <a:normAutofit/>
          </a:bodyPr>
          <a:lstStyle/>
          <a:p>
            <a:pPr marL="0" indent="355600">
              <a:lnSpc>
                <a:spcPct val="80000"/>
              </a:lnSpc>
              <a:buFontTx/>
              <a:buNone/>
            </a:pPr>
            <a:r>
              <a:rPr lang="ru-RU" b="1" dirty="0">
                <a:solidFill>
                  <a:srgbClr val="002060"/>
                </a:solidFill>
              </a:rPr>
              <a:t>Утверждены тематические направления итогового сочинения 2020/21 учебного года:</a:t>
            </a:r>
            <a:br>
              <a:rPr lang="ru-RU" b="1" dirty="0">
                <a:solidFill>
                  <a:srgbClr val="002060"/>
                </a:solidFill>
              </a:rPr>
            </a:br>
            <a:r>
              <a:rPr lang="ru-RU" b="1" dirty="0">
                <a:solidFill>
                  <a:srgbClr val="002060"/>
                </a:solidFill>
              </a:rPr>
              <a:t/>
            </a:r>
            <a:br>
              <a:rPr lang="ru-RU" b="1" dirty="0">
                <a:solidFill>
                  <a:srgbClr val="002060"/>
                </a:solidFill>
              </a:rPr>
            </a:br>
            <a:r>
              <a:rPr lang="ru-RU" b="1" dirty="0">
                <a:solidFill>
                  <a:srgbClr val="002060"/>
                </a:solidFill>
              </a:rPr>
              <a:t>1. Забвению не подлежит</a:t>
            </a:r>
            <a:br>
              <a:rPr lang="ru-RU" b="1" dirty="0">
                <a:solidFill>
                  <a:srgbClr val="002060"/>
                </a:solidFill>
              </a:rPr>
            </a:br>
            <a:r>
              <a:rPr lang="ru-RU" b="1" dirty="0">
                <a:solidFill>
                  <a:srgbClr val="002060"/>
                </a:solidFill>
              </a:rPr>
              <a:t>2. Я и другие</a:t>
            </a:r>
            <a:br>
              <a:rPr lang="ru-RU" b="1" dirty="0">
                <a:solidFill>
                  <a:srgbClr val="002060"/>
                </a:solidFill>
              </a:rPr>
            </a:br>
            <a:r>
              <a:rPr lang="ru-RU" b="1" dirty="0">
                <a:solidFill>
                  <a:srgbClr val="002060"/>
                </a:solidFill>
              </a:rPr>
              <a:t>3. Время перемен</a:t>
            </a:r>
            <a:br>
              <a:rPr lang="ru-RU" b="1" dirty="0">
                <a:solidFill>
                  <a:srgbClr val="002060"/>
                </a:solidFill>
              </a:rPr>
            </a:br>
            <a:r>
              <a:rPr lang="ru-RU" b="1" dirty="0">
                <a:solidFill>
                  <a:srgbClr val="002060"/>
                </a:solidFill>
              </a:rPr>
              <a:t>4. Разговор с собой</a:t>
            </a:r>
            <a:br>
              <a:rPr lang="ru-RU" b="1" dirty="0">
                <a:solidFill>
                  <a:srgbClr val="002060"/>
                </a:solidFill>
              </a:rPr>
            </a:br>
            <a:r>
              <a:rPr lang="ru-RU" b="1" dirty="0">
                <a:solidFill>
                  <a:srgbClr val="002060"/>
                </a:solidFill>
              </a:rPr>
              <a:t>5. Между прошлым и будущим: портрет моего поколения</a:t>
            </a:r>
            <a:endParaRPr lang="ru-RU" altLang="ru-RU" b="1" dirty="0" smtClean="0">
              <a:solidFill>
                <a:srgbClr val="002060"/>
              </a:solidFill>
            </a:endParaRP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534692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dirty="0" smtClean="0">
                <a:solidFill>
                  <a:srgbClr val="C00000"/>
                </a:solidFill>
              </a:rPr>
              <a:t>Срок действия результатов</a:t>
            </a:r>
          </a:p>
        </p:txBody>
      </p:sp>
      <p:sp>
        <p:nvSpPr>
          <p:cNvPr id="15363" name="Rectangle 4"/>
          <p:cNvSpPr>
            <a:spLocks noGrp="1" noChangeArrowheads="1"/>
          </p:cNvSpPr>
          <p:nvPr>
            <p:ph type="body" idx="4294967295"/>
          </p:nvPr>
        </p:nvSpPr>
        <p:spPr>
          <a:xfrm>
            <a:off x="323850" y="1773238"/>
            <a:ext cx="8496300" cy="4751387"/>
          </a:xfrm>
        </p:spPr>
        <p:txBody>
          <a:bodyPr>
            <a:normAutofit lnSpcReduction="10000"/>
          </a:bodyPr>
          <a:lstStyle/>
          <a:p>
            <a:r>
              <a:rPr lang="ru-RU" sz="2800" b="1" dirty="0">
                <a:solidFill>
                  <a:srgbClr val="002060"/>
                </a:solidFill>
              </a:rPr>
              <a:t>Срок действия итогового сочинения (изложения) как допуск к ГИА – бессрочно.</a:t>
            </a:r>
          </a:p>
          <a:p>
            <a:r>
              <a:rPr lang="ru-RU" sz="2800" b="1" dirty="0">
                <a:solidFill>
                  <a:srgbClr val="002060"/>
                </a:solidFill>
              </a:rPr>
              <a:t>Итоговое сочинение в случае представления его при приеме на обучение по программам </a:t>
            </a:r>
            <a:r>
              <a:rPr lang="ru-RU" sz="2800" b="1" dirty="0" err="1">
                <a:solidFill>
                  <a:srgbClr val="002060"/>
                </a:solidFill>
              </a:rPr>
              <a:t>бакалавриата</a:t>
            </a:r>
            <a:r>
              <a:rPr lang="ru-RU" sz="2800" b="1" dirty="0">
                <a:solidFill>
                  <a:srgbClr val="002060"/>
                </a:solidFill>
              </a:rPr>
              <a:t> и программам </a:t>
            </a:r>
            <a:r>
              <a:rPr lang="ru-RU" sz="2800" b="1" dirty="0" err="1">
                <a:solidFill>
                  <a:srgbClr val="002060"/>
                </a:solidFill>
              </a:rPr>
              <a:t>специалитета</a:t>
            </a:r>
            <a:r>
              <a:rPr lang="ru-RU" sz="2800" b="1" dirty="0">
                <a:solidFill>
                  <a:srgbClr val="002060"/>
                </a:solidFill>
              </a:rPr>
              <a:t> действительно в течение четырех лет, следующих за годом написания такого сочинения.</a:t>
            </a:r>
          </a:p>
          <a:p>
            <a:r>
              <a:rPr lang="ru-RU" sz="2800" b="1" dirty="0">
                <a:solidFill>
                  <a:srgbClr val="002060"/>
                </a:solidFill>
              </a:rPr>
              <a:t>Выпускники прошлых лет могут участвовать в итоговом сочинении, в том числе при наличии у них действующего итогового сочинения прошлых лет</a:t>
            </a:r>
            <a:r>
              <a:rPr lang="ru-RU" sz="2800" b="1" dirty="0" smtClean="0">
                <a:solidFill>
                  <a:srgbClr val="002060"/>
                </a:solidFill>
              </a:rPr>
              <a:t>.</a:t>
            </a:r>
            <a:endParaRPr lang="ru-RU" sz="2800" b="1" dirty="0">
              <a:solidFill>
                <a:srgbClr val="002060"/>
              </a:solidFill>
            </a:endParaRP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4886827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3"/>
          <p:cNvSpPr>
            <a:spLocks noGrp="1" noChangeArrowheads="1"/>
          </p:cNvSpPr>
          <p:nvPr>
            <p:ph type="title" idx="4294967295"/>
          </p:nvPr>
        </p:nvSpPr>
        <p:spPr>
          <a:xfrm>
            <a:off x="323850" y="1098550"/>
            <a:ext cx="8337550" cy="890588"/>
          </a:xfrm>
        </p:spPr>
        <p:txBody>
          <a:bodyPr/>
          <a:lstStyle/>
          <a:p>
            <a:r>
              <a:rPr lang="ru-RU" sz="3800" b="1" dirty="0" smtClean="0">
                <a:solidFill>
                  <a:srgbClr val="C00000"/>
                </a:solidFill>
              </a:rPr>
              <a:t>Представление в вузы</a:t>
            </a:r>
          </a:p>
        </p:txBody>
      </p:sp>
      <p:sp>
        <p:nvSpPr>
          <p:cNvPr id="15363" name="Rectangle 4"/>
          <p:cNvSpPr>
            <a:spLocks noGrp="1" noChangeArrowheads="1"/>
          </p:cNvSpPr>
          <p:nvPr>
            <p:ph type="body" idx="4294967295"/>
          </p:nvPr>
        </p:nvSpPr>
        <p:spPr>
          <a:xfrm>
            <a:off x="323850" y="1773238"/>
            <a:ext cx="8496300" cy="4751387"/>
          </a:xfrm>
        </p:spPr>
        <p:txBody>
          <a:bodyPr>
            <a:normAutofit fontScale="70000" lnSpcReduction="20000"/>
          </a:bodyPr>
          <a:lstStyle/>
          <a:p>
            <a:r>
              <a:rPr lang="ru-RU" sz="2800" b="1" dirty="0">
                <a:solidFill>
                  <a:srgbClr val="002060"/>
                </a:solidFill>
              </a:rPr>
              <a:t>Темы итогового сочинения и образы оригиналов бланков итогового сочинения участников доступны образовательным организациям высшего образования через федеральную информационную систему обеспечения проведения ГИА обучающихся, освоивших основные образовательные программы основного общего и среднего общего образования, и приема граждан в образовательные организации для получения среднего профессионального и высшего образования (ФИС ГИА и Приема).</a:t>
            </a:r>
          </a:p>
          <a:p>
            <a:r>
              <a:rPr lang="ru-RU" sz="2800" b="1" dirty="0">
                <a:solidFill>
                  <a:srgbClr val="002060"/>
                </a:solidFill>
              </a:rPr>
              <a:t>При приеме на обучение по программам </a:t>
            </a:r>
            <a:r>
              <a:rPr lang="ru-RU" sz="2800" b="1" dirty="0" err="1">
                <a:solidFill>
                  <a:srgbClr val="002060"/>
                </a:solidFill>
              </a:rPr>
              <a:t>бакалавриата</a:t>
            </a:r>
            <a:r>
              <a:rPr lang="ru-RU" sz="2800" b="1" dirty="0">
                <a:solidFill>
                  <a:srgbClr val="002060"/>
                </a:solidFill>
              </a:rPr>
              <a:t>, программам </a:t>
            </a:r>
            <a:r>
              <a:rPr lang="ru-RU" sz="2800" b="1" dirty="0" err="1">
                <a:solidFill>
                  <a:srgbClr val="002060"/>
                </a:solidFill>
              </a:rPr>
              <a:t>специалитета</a:t>
            </a:r>
            <a:r>
              <a:rPr lang="ru-RU" sz="2800" b="1" dirty="0">
                <a:solidFill>
                  <a:srgbClr val="002060"/>
                </a:solidFill>
              </a:rPr>
              <a:t> поступающему может быть начислено за индивидуальные достижения не более 10 баллов суммарно.</a:t>
            </a:r>
          </a:p>
          <a:p>
            <a:r>
              <a:rPr lang="ru-RU" sz="2800" b="1" dirty="0">
                <a:solidFill>
                  <a:srgbClr val="002060"/>
                </a:solidFill>
              </a:rPr>
              <a:t>Перечень индивидуальных достижений, учитываемых при приеме на обучение по программам </a:t>
            </a:r>
            <a:r>
              <a:rPr lang="ru-RU" sz="2800" b="1" dirty="0" err="1">
                <a:solidFill>
                  <a:srgbClr val="002060"/>
                </a:solidFill>
              </a:rPr>
              <a:t>бакалавриата</a:t>
            </a:r>
            <a:r>
              <a:rPr lang="ru-RU" sz="2800" b="1" dirty="0">
                <a:solidFill>
                  <a:srgbClr val="002060"/>
                </a:solidFill>
              </a:rPr>
              <a:t>, программам </a:t>
            </a:r>
            <a:r>
              <a:rPr lang="ru-RU" sz="2800" b="1" dirty="0" err="1">
                <a:solidFill>
                  <a:srgbClr val="002060"/>
                </a:solidFill>
              </a:rPr>
              <a:t>специалитета</a:t>
            </a:r>
            <a:r>
              <a:rPr lang="ru-RU" sz="2800" b="1" dirty="0">
                <a:solidFill>
                  <a:srgbClr val="002060"/>
                </a:solidFill>
              </a:rPr>
              <a:t> при равенстве суммы конкурсных баллов, а также индивидуальных достижений, учитываемых при приеме на обучение по программам магистратуры, устанавливается организацией самостоятельно</a:t>
            </a:r>
          </a:p>
        </p:txBody>
      </p:sp>
      <p:grpSp>
        <p:nvGrpSpPr>
          <p:cNvPr id="15364" name="Group 5"/>
          <p:cNvGrpSpPr>
            <a:grpSpLocks/>
          </p:cNvGrpSpPr>
          <p:nvPr/>
        </p:nvGrpSpPr>
        <p:grpSpPr bwMode="auto">
          <a:xfrm>
            <a:off x="0" y="-26988"/>
            <a:ext cx="9118600" cy="1125538"/>
            <a:chOff x="0" y="0"/>
            <a:chExt cx="5744" cy="709"/>
          </a:xfrm>
        </p:grpSpPr>
        <p:pic>
          <p:nvPicPr>
            <p:cNvPr id="1536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36731358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533400" y="1098551"/>
            <a:ext cx="8128000" cy="890289"/>
          </a:xfrm>
        </p:spPr>
        <p:txBody>
          <a:bodyPr anchor="ctr">
            <a:normAutofit fontScale="90000"/>
          </a:bodyPr>
          <a:lstStyle/>
          <a:p>
            <a:r>
              <a:rPr lang="ru-RU" sz="3800" b="1" dirty="0" smtClean="0">
                <a:solidFill>
                  <a:schemeClr val="accent2">
                    <a:lumMod val="75000"/>
                  </a:schemeClr>
                </a:solidFill>
                <a:latin typeface="Calibri" pitchFamily="34" charset="0"/>
              </a:rPr>
              <a:t>Обязательные экзамены</a:t>
            </a:r>
            <a:br>
              <a:rPr lang="ru-RU" sz="3800" b="1" dirty="0" smtClean="0">
                <a:solidFill>
                  <a:schemeClr val="accent2">
                    <a:lumMod val="75000"/>
                  </a:schemeClr>
                </a:solidFill>
                <a:latin typeface="Calibri" pitchFamily="34" charset="0"/>
              </a:rPr>
            </a:br>
            <a:r>
              <a:rPr lang="ru-RU" sz="3800" b="1" dirty="0" smtClean="0">
                <a:solidFill>
                  <a:schemeClr val="accent2">
                    <a:lumMod val="75000"/>
                  </a:schemeClr>
                </a:solidFill>
                <a:latin typeface="Calibri" pitchFamily="34" charset="0"/>
              </a:rPr>
              <a:t>Русский язык и математика</a:t>
            </a:r>
            <a:endParaRPr lang="ru-RU" sz="3800" b="1" dirty="0">
              <a:solidFill>
                <a:schemeClr val="accent2">
                  <a:lumMod val="75000"/>
                </a:schemeClr>
              </a:solidFill>
              <a:latin typeface="Calibri" pitchFamily="34" charset="0"/>
            </a:endParaRPr>
          </a:p>
        </p:txBody>
      </p:sp>
      <p:sp>
        <p:nvSpPr>
          <p:cNvPr id="5124" name="Rectangle 4"/>
          <p:cNvSpPr>
            <a:spLocks noGrp="1" noChangeArrowheads="1"/>
          </p:cNvSpPr>
          <p:nvPr>
            <p:ph type="body" idx="4294967295"/>
          </p:nvPr>
        </p:nvSpPr>
        <p:spPr>
          <a:xfrm>
            <a:off x="395536" y="1988840"/>
            <a:ext cx="8234281" cy="4354364"/>
          </a:xfrm>
        </p:spPr>
        <p:txBody>
          <a:bodyPr>
            <a:noAutofit/>
          </a:bodyPr>
          <a:lstStyle/>
          <a:p>
            <a:pPr marL="0" indent="0" algn="just">
              <a:buNone/>
              <a:defRPr/>
            </a:pPr>
            <a:endParaRPr lang="ru-RU" b="1" dirty="0" smtClean="0">
              <a:solidFill>
                <a:srgbClr val="002060"/>
              </a:solidFill>
              <a:latin typeface="Cambria" pitchFamily="18" charset="0"/>
            </a:endParaRPr>
          </a:p>
          <a:p>
            <a:pPr marL="0" indent="0" algn="just">
              <a:buNone/>
              <a:defRPr/>
            </a:pPr>
            <a:r>
              <a:rPr lang="ru-RU" b="1" dirty="0" smtClean="0">
                <a:solidFill>
                  <a:srgbClr val="002060"/>
                </a:solidFill>
                <a:latin typeface="Calibri" pitchFamily="34" charset="0"/>
              </a:rPr>
              <a:t>Результаты </a:t>
            </a:r>
            <a:r>
              <a:rPr lang="ru-RU" b="1" dirty="0">
                <a:solidFill>
                  <a:srgbClr val="002060"/>
                </a:solidFill>
                <a:latin typeface="Calibri" pitchFamily="34" charset="0"/>
              </a:rPr>
              <a:t>ЕГЭ </a:t>
            </a:r>
            <a:r>
              <a:rPr lang="ru-RU" b="1" dirty="0">
                <a:solidFill>
                  <a:schemeClr val="accent2">
                    <a:lumMod val="75000"/>
                  </a:schemeClr>
                </a:solidFill>
                <a:latin typeface="Calibri" pitchFamily="34" charset="0"/>
              </a:rPr>
              <a:t>по русскому языку </a:t>
            </a:r>
            <a:r>
              <a:rPr lang="ru-RU" b="1" dirty="0">
                <a:solidFill>
                  <a:srgbClr val="002060"/>
                </a:solidFill>
                <a:latin typeface="Calibri" pitchFamily="34" charset="0"/>
              </a:rPr>
              <a:t>обязательны  при поступлении в вузы на каждое направление подготовки.</a:t>
            </a:r>
          </a:p>
          <a:p>
            <a:pPr marL="0" indent="0" algn="just">
              <a:buNone/>
              <a:defRPr/>
            </a:pPr>
            <a:r>
              <a:rPr lang="ru-RU" b="1" dirty="0">
                <a:solidFill>
                  <a:srgbClr val="002060"/>
                </a:solidFill>
                <a:latin typeface="Calibri" pitchFamily="34" charset="0"/>
              </a:rPr>
              <a:t>На выполнение экзаменационной работы отводится </a:t>
            </a:r>
            <a:r>
              <a:rPr lang="ru-RU" b="1" dirty="0">
                <a:solidFill>
                  <a:schemeClr val="accent2">
                    <a:lumMod val="75000"/>
                  </a:schemeClr>
                </a:solidFill>
                <a:latin typeface="Calibri" pitchFamily="34" charset="0"/>
              </a:rPr>
              <a:t>3,5 часа</a:t>
            </a:r>
            <a:r>
              <a:rPr lang="ru-RU" b="1" dirty="0">
                <a:solidFill>
                  <a:srgbClr val="002060"/>
                </a:solidFill>
                <a:latin typeface="Calibri" pitchFamily="34" charset="0"/>
              </a:rPr>
              <a:t>.</a:t>
            </a:r>
          </a:p>
        </p:txBody>
      </p:sp>
      <p:grpSp>
        <p:nvGrpSpPr>
          <p:cNvPr id="5125" name="Group 5"/>
          <p:cNvGrpSpPr>
            <a:grpSpLocks/>
          </p:cNvGrpSpPr>
          <p:nvPr/>
        </p:nvGrpSpPr>
        <p:grpSpPr bwMode="auto">
          <a:xfrm>
            <a:off x="0" y="-26988"/>
            <a:ext cx="911860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1299847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020464"/>
          </a:xfrm>
        </p:spPr>
        <p:txBody>
          <a:bodyPr anchor="ctr">
            <a:normAutofit fontScale="90000"/>
          </a:bodyPr>
          <a:lstStyle/>
          <a:p>
            <a:r>
              <a:rPr lang="ru-RU" sz="4000" b="1" cap="all" dirty="0" smtClean="0">
                <a:solidFill>
                  <a:srgbClr val="C00000"/>
                </a:solidFill>
                <a:latin typeface="Cambria" pitchFamily="18" charset="0"/>
              </a:rPr>
              <a:t/>
            </a:r>
            <a:br>
              <a:rPr lang="ru-RU" sz="4000" b="1" cap="all" dirty="0" smtClean="0">
                <a:solidFill>
                  <a:srgbClr val="C00000"/>
                </a:solidFill>
                <a:latin typeface="Cambria" pitchFamily="18" charset="0"/>
              </a:rPr>
            </a:br>
            <a:r>
              <a:rPr lang="ru-RU" sz="3800" b="1" cap="all" dirty="0" smtClean="0">
                <a:solidFill>
                  <a:schemeClr val="accent2">
                    <a:lumMod val="75000"/>
                  </a:schemeClr>
                </a:solidFill>
              </a:rPr>
              <a:t>Нормативно-правовое обеспечение проведения ЕГЭ</a:t>
            </a:r>
            <a:endParaRPr lang="ru-RU" sz="3800" b="1" dirty="0" smtClean="0">
              <a:solidFill>
                <a:schemeClr val="accent2">
                  <a:lumMod val="75000"/>
                </a:schemeClr>
              </a:solidFill>
            </a:endParaRPr>
          </a:p>
        </p:txBody>
      </p:sp>
      <p:sp>
        <p:nvSpPr>
          <p:cNvPr id="5124" name="Rectangle 4"/>
          <p:cNvSpPr>
            <a:spLocks noGrp="1" noChangeArrowheads="1"/>
          </p:cNvSpPr>
          <p:nvPr>
            <p:ph type="body" idx="4294967295"/>
          </p:nvPr>
        </p:nvSpPr>
        <p:spPr>
          <a:xfrm>
            <a:off x="251520" y="2060848"/>
            <a:ext cx="8712968" cy="4608512"/>
          </a:xfrm>
        </p:spPr>
        <p:txBody>
          <a:bodyPr>
            <a:normAutofit fontScale="55000" lnSpcReduction="20000"/>
          </a:bodyPr>
          <a:lstStyle/>
          <a:p>
            <a:pPr marL="0" indent="0" algn="ctr">
              <a:buNone/>
            </a:pPr>
            <a:endParaRPr lang="ru-RU" sz="6500" b="1" dirty="0" smtClean="0">
              <a:solidFill>
                <a:schemeClr val="accent1">
                  <a:lumMod val="50000"/>
                </a:schemeClr>
              </a:solidFill>
              <a:latin typeface="Calibri" pitchFamily="34" charset="0"/>
            </a:endParaRPr>
          </a:p>
          <a:p>
            <a:pPr marL="0" indent="0" algn="ctr">
              <a:buNone/>
            </a:pPr>
            <a:r>
              <a:rPr lang="ru-RU" sz="6500" b="1" dirty="0" smtClean="0">
                <a:solidFill>
                  <a:schemeClr val="accent1">
                    <a:lumMod val="50000"/>
                  </a:schemeClr>
                </a:solidFill>
                <a:latin typeface="Calibri" pitchFamily="34" charset="0"/>
              </a:rPr>
              <a:t>Приказ </a:t>
            </a:r>
            <a:r>
              <a:rPr lang="ru-RU" sz="6500" b="1" dirty="0">
                <a:solidFill>
                  <a:srgbClr val="002060"/>
                </a:solidFill>
                <a:latin typeface="Calibri" pitchFamily="34" charset="0"/>
              </a:rPr>
              <a:t>Министерства просвещения Российской Федерации, Федеральной службы  по надзору в сфере образования и науки от 7.11.2018 № 190/1512 «Об утверждении Порядка проведения государственной итоговой аттестации по образовательным программам среднего общего образования».</a:t>
            </a:r>
          </a:p>
          <a:p>
            <a:pPr marL="0" indent="0" algn="ctr" eaLnBrk="1" hangingPunct="1">
              <a:buNone/>
            </a:pPr>
            <a:endParaRPr lang="ru-RU" sz="7200" dirty="0" smtClean="0">
              <a:solidFill>
                <a:srgbClr val="C00000"/>
              </a:solidFill>
            </a:endParaRPr>
          </a:p>
        </p:txBody>
      </p:sp>
      <p:grpSp>
        <p:nvGrpSpPr>
          <p:cNvPr id="5125" name="Group 5"/>
          <p:cNvGrpSpPr>
            <a:grpSpLocks/>
          </p:cNvGrpSpPr>
          <p:nvPr/>
        </p:nvGrpSpPr>
        <p:grpSpPr bwMode="auto">
          <a:xfrm>
            <a:off x="0" y="-26988"/>
            <a:ext cx="911860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1475543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flipV="1">
            <a:off x="755576" y="1052832"/>
            <a:ext cx="7905824" cy="45719"/>
          </a:xfrm>
        </p:spPr>
        <p:txBody>
          <a:bodyPr anchor="ctr">
            <a:normAutofit fontScale="90000"/>
          </a:bodyPr>
          <a:lstStyle/>
          <a:p>
            <a:endParaRPr lang="ru-RU" sz="3800" b="1" dirty="0">
              <a:solidFill>
                <a:schemeClr val="accent2">
                  <a:lumMod val="75000"/>
                </a:schemeClr>
              </a:solidFill>
              <a:latin typeface="Cambria" pitchFamily="18" charset="0"/>
            </a:endParaRPr>
          </a:p>
        </p:txBody>
      </p:sp>
      <p:sp>
        <p:nvSpPr>
          <p:cNvPr id="5124" name="Rectangle 4"/>
          <p:cNvSpPr>
            <a:spLocks noGrp="1" noChangeArrowheads="1"/>
          </p:cNvSpPr>
          <p:nvPr>
            <p:ph type="body" idx="4294967295"/>
          </p:nvPr>
        </p:nvSpPr>
        <p:spPr>
          <a:xfrm>
            <a:off x="395536" y="1196752"/>
            <a:ext cx="8234281" cy="5146452"/>
          </a:xfrm>
        </p:spPr>
        <p:txBody>
          <a:bodyPr>
            <a:noAutofit/>
          </a:bodyPr>
          <a:lstStyle/>
          <a:p>
            <a:pPr marL="0" indent="0" algn="ctr">
              <a:buNone/>
              <a:defRPr/>
            </a:pPr>
            <a:r>
              <a:rPr lang="ru-RU" b="1" dirty="0" smtClean="0">
                <a:solidFill>
                  <a:schemeClr val="accent2">
                    <a:lumMod val="75000"/>
                  </a:schemeClr>
                </a:solidFill>
                <a:latin typeface="Calibri" pitchFamily="34" charset="0"/>
              </a:rPr>
              <a:t>Математика </a:t>
            </a:r>
            <a:r>
              <a:rPr lang="ru-RU" b="1" dirty="0">
                <a:solidFill>
                  <a:schemeClr val="accent2">
                    <a:lumMod val="75000"/>
                  </a:schemeClr>
                </a:solidFill>
                <a:latin typeface="Calibri" pitchFamily="34" charset="0"/>
              </a:rPr>
              <a:t>делится на два уровня</a:t>
            </a:r>
          </a:p>
          <a:p>
            <a:pPr marL="0" indent="0" algn="ctr">
              <a:buNone/>
              <a:defRPr/>
            </a:pPr>
            <a:r>
              <a:rPr lang="ru-RU" sz="2400" b="1" dirty="0" smtClean="0">
                <a:solidFill>
                  <a:srgbClr val="002060"/>
                </a:solidFill>
                <a:latin typeface="Calibri" pitchFamily="34" charset="0"/>
              </a:rPr>
              <a:t>Базовый. Профильный</a:t>
            </a:r>
            <a:r>
              <a:rPr lang="ru-RU" sz="2400" b="1" dirty="0">
                <a:solidFill>
                  <a:srgbClr val="002060"/>
                </a:solidFill>
                <a:latin typeface="Calibri" pitchFamily="34" charset="0"/>
              </a:rPr>
              <a:t>.</a:t>
            </a:r>
          </a:p>
          <a:p>
            <a:pPr marL="0" indent="0" algn="ctr">
              <a:buNone/>
              <a:defRPr/>
            </a:pPr>
            <a:r>
              <a:rPr lang="ru-RU" sz="3600" b="1" u="sng" dirty="0" smtClean="0">
                <a:solidFill>
                  <a:srgbClr val="C00000"/>
                </a:solidFill>
                <a:latin typeface="Calibri" pitchFamily="34" charset="0"/>
              </a:rPr>
              <a:t>Сдают только один </a:t>
            </a:r>
            <a:r>
              <a:rPr lang="ru-RU" sz="3600" b="1" u="sng" dirty="0" smtClean="0">
                <a:solidFill>
                  <a:srgbClr val="C00000"/>
                </a:solidFill>
                <a:latin typeface="Calibri" pitchFamily="34" charset="0"/>
              </a:rPr>
              <a:t>уровень</a:t>
            </a:r>
            <a:endParaRPr lang="ru-RU" sz="3600" b="1" u="sng" dirty="0">
              <a:solidFill>
                <a:srgbClr val="C00000"/>
              </a:solidFill>
              <a:latin typeface="Calibri" pitchFamily="34" charset="0"/>
            </a:endParaRPr>
          </a:p>
          <a:p>
            <a:pPr marL="0" indent="0" algn="just">
              <a:buNone/>
              <a:defRPr/>
            </a:pPr>
            <a:r>
              <a:rPr lang="ru-RU" sz="2400" b="1" dirty="0">
                <a:solidFill>
                  <a:schemeClr val="accent2">
                    <a:lumMod val="75000"/>
                  </a:schemeClr>
                </a:solidFill>
                <a:latin typeface="Calibri" pitchFamily="34" charset="0"/>
              </a:rPr>
              <a:t>Базовый уровень </a:t>
            </a:r>
            <a:r>
              <a:rPr lang="ru-RU" sz="2400" b="1" dirty="0">
                <a:solidFill>
                  <a:srgbClr val="002060"/>
                </a:solidFill>
                <a:latin typeface="Calibri" pitchFamily="34" charset="0"/>
              </a:rPr>
              <a:t>необходим, чтобы получить аттестат и иметь возможность поступить в ВУЗ, где математика не является вступительным экзаменом. Оцениваться базовый уровень будет по пятибалльной системе.</a:t>
            </a:r>
          </a:p>
          <a:p>
            <a:pPr marL="0" indent="0" algn="just">
              <a:buNone/>
              <a:defRPr/>
            </a:pPr>
            <a:r>
              <a:rPr lang="ru-RU" sz="2400" b="1" dirty="0">
                <a:solidFill>
                  <a:srgbClr val="002060"/>
                </a:solidFill>
                <a:latin typeface="Calibri" pitchFamily="34" charset="0"/>
              </a:rPr>
              <a:t>Экзамен по математике </a:t>
            </a:r>
            <a:r>
              <a:rPr lang="ru-RU" sz="2400" b="1" dirty="0">
                <a:solidFill>
                  <a:schemeClr val="accent2">
                    <a:lumMod val="75000"/>
                  </a:schemeClr>
                </a:solidFill>
                <a:latin typeface="Calibri" pitchFamily="34" charset="0"/>
              </a:rPr>
              <a:t>профильного уровня </a:t>
            </a:r>
            <a:r>
              <a:rPr lang="ru-RU" sz="2400" b="1" dirty="0">
                <a:solidFill>
                  <a:srgbClr val="002060"/>
                </a:solidFill>
                <a:latin typeface="Calibri" pitchFamily="34" charset="0"/>
              </a:rPr>
              <a:t>сдают школьники, планирующие поступление в ВУЗ, в котором математика внесена в перечень обязательных вступительных испытаний. Этот экзамен будет оцениваться по </a:t>
            </a:r>
            <a:r>
              <a:rPr lang="ru-RU" sz="2400" b="1" dirty="0" err="1" smtClean="0">
                <a:solidFill>
                  <a:srgbClr val="002060"/>
                </a:solidFill>
                <a:latin typeface="Calibri" pitchFamily="34" charset="0"/>
              </a:rPr>
              <a:t>стобалльной</a:t>
            </a:r>
            <a:r>
              <a:rPr lang="ru-RU" sz="2400" b="1" dirty="0" smtClean="0">
                <a:solidFill>
                  <a:srgbClr val="002060"/>
                </a:solidFill>
                <a:latin typeface="Calibri" pitchFamily="34" charset="0"/>
              </a:rPr>
              <a:t> </a:t>
            </a:r>
            <a:r>
              <a:rPr lang="ru-RU" sz="2400" b="1" dirty="0">
                <a:solidFill>
                  <a:srgbClr val="002060"/>
                </a:solidFill>
                <a:latin typeface="Calibri" pitchFamily="34" charset="0"/>
              </a:rPr>
              <a:t>системе. </a:t>
            </a:r>
          </a:p>
        </p:txBody>
      </p:sp>
      <p:grpSp>
        <p:nvGrpSpPr>
          <p:cNvPr id="5125" name="Group 5"/>
          <p:cNvGrpSpPr>
            <a:grpSpLocks/>
          </p:cNvGrpSpPr>
          <p:nvPr/>
        </p:nvGrpSpPr>
        <p:grpSpPr bwMode="auto">
          <a:xfrm>
            <a:off x="0" y="-26988"/>
            <a:ext cx="9118600" cy="1223740"/>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1634826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033463"/>
            <a:ext cx="8229600" cy="955378"/>
          </a:xfrm>
        </p:spPr>
        <p:txBody>
          <a:bodyPr anchor="ctr">
            <a:normAutofit/>
          </a:bodyPr>
          <a:lstStyle/>
          <a:p>
            <a:r>
              <a:rPr lang="ru-RU" sz="3200" b="1" dirty="0" smtClean="0">
                <a:solidFill>
                  <a:schemeClr val="accent2">
                    <a:lumMod val="75000"/>
                  </a:schemeClr>
                </a:solidFill>
                <a:latin typeface="Calibri" pitchFamily="34" charset="0"/>
              </a:rPr>
              <a:t>ВИДЕОНАБЛЮДЕНИЕ</a:t>
            </a:r>
            <a:endParaRPr lang="ru-RU" sz="3200" b="1" dirty="0" smtClean="0">
              <a:latin typeface="Calibri" pitchFamily="34" charset="0"/>
            </a:endParaRPr>
          </a:p>
        </p:txBody>
      </p:sp>
      <p:sp>
        <p:nvSpPr>
          <p:cNvPr id="5124" name="Rectangle 4"/>
          <p:cNvSpPr>
            <a:spLocks noGrp="1" noChangeArrowheads="1"/>
          </p:cNvSpPr>
          <p:nvPr>
            <p:ph type="body" idx="4294967295"/>
          </p:nvPr>
        </p:nvSpPr>
        <p:spPr>
          <a:xfrm>
            <a:off x="539750" y="1916832"/>
            <a:ext cx="8229600" cy="4608512"/>
          </a:xfrm>
        </p:spPr>
        <p:txBody>
          <a:bodyPr/>
          <a:lstStyle/>
          <a:p>
            <a:pPr marL="0" indent="0" algn="just">
              <a:buNone/>
            </a:pPr>
            <a:r>
              <a:rPr lang="ru-RU" sz="2800" b="1" dirty="0" smtClean="0">
                <a:solidFill>
                  <a:schemeClr val="accent1">
                    <a:lumMod val="50000"/>
                  </a:schemeClr>
                </a:solidFill>
                <a:latin typeface="Calibri" pitchFamily="34" charset="0"/>
              </a:rPr>
              <a:t>В </a:t>
            </a:r>
            <a:r>
              <a:rPr lang="ru-RU" sz="2800" b="1" dirty="0" smtClean="0">
                <a:solidFill>
                  <a:schemeClr val="accent1">
                    <a:lumMod val="50000"/>
                  </a:schemeClr>
                </a:solidFill>
                <a:latin typeface="Calibri" pitchFamily="34" charset="0"/>
              </a:rPr>
              <a:t>2021 </a:t>
            </a:r>
            <a:r>
              <a:rPr lang="ru-RU" sz="2800" b="1" dirty="0" smtClean="0">
                <a:solidFill>
                  <a:schemeClr val="accent1">
                    <a:lumMod val="50000"/>
                  </a:schemeClr>
                </a:solidFill>
                <a:latin typeface="Calibri" pitchFamily="34" charset="0"/>
              </a:rPr>
              <a:t>году, как и в другие годы,  </a:t>
            </a:r>
            <a:r>
              <a:rPr lang="ru-RU" sz="2800" b="1" dirty="0">
                <a:solidFill>
                  <a:schemeClr val="accent1">
                    <a:lumMod val="50000"/>
                  </a:schemeClr>
                </a:solidFill>
                <a:latin typeface="Calibri" pitchFamily="34" charset="0"/>
              </a:rPr>
              <a:t>в аудиториях проведения ГИА-11 будет вестись видеонаблюдение. Полученные видеозаписи будут применяться, в том числе, как доказательная база при рассмотрении вопросов об аннулировании результатов в случае обнаружения нарушений установленного порядка проведения ГИА-11.</a:t>
            </a:r>
          </a:p>
          <a:p>
            <a:pPr marL="0" indent="0" eaLnBrk="1" hangingPunct="1">
              <a:buNone/>
            </a:pPr>
            <a:endParaRPr lang="ru-RU" sz="2600" dirty="0" smtClean="0"/>
          </a:p>
        </p:txBody>
      </p:sp>
      <p:grpSp>
        <p:nvGrpSpPr>
          <p:cNvPr id="5125" name="Group 5"/>
          <p:cNvGrpSpPr>
            <a:grpSpLocks/>
          </p:cNvGrpSpPr>
          <p:nvPr/>
        </p:nvGrpSpPr>
        <p:grpSpPr bwMode="auto">
          <a:xfrm>
            <a:off x="0" y="-26988"/>
            <a:ext cx="9118600" cy="112553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42100197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flipV="1">
            <a:off x="393215" y="866459"/>
            <a:ext cx="8229600" cy="45719"/>
          </a:xfrm>
        </p:spPr>
        <p:txBody>
          <a:bodyPr rtlCol="0">
            <a:normAutofit fontScale="90000"/>
          </a:bodyPr>
          <a:lstStyle/>
          <a:p>
            <a:pPr fontAlgn="auto">
              <a:spcAft>
                <a:spcPts val="0"/>
              </a:spcAft>
              <a:defRPr/>
            </a:pPr>
            <a:endParaRPr lang="ru-RU" sz="3800" b="1" dirty="0" smtClean="0"/>
          </a:p>
        </p:txBody>
      </p:sp>
      <p:sp>
        <p:nvSpPr>
          <p:cNvPr id="29699" name="Rectangle 4"/>
          <p:cNvSpPr>
            <a:spLocks noGrp="1" noChangeArrowheads="1"/>
          </p:cNvSpPr>
          <p:nvPr>
            <p:ph type="body" idx="4294967295"/>
          </p:nvPr>
        </p:nvSpPr>
        <p:spPr>
          <a:xfrm>
            <a:off x="539750" y="1628775"/>
            <a:ext cx="8229600" cy="4570413"/>
          </a:xfrm>
        </p:spPr>
        <p:txBody>
          <a:bodyPr/>
          <a:lstStyle/>
          <a:p>
            <a:pPr marL="0" indent="0" algn="ctr">
              <a:buFont typeface="Arial" charset="0"/>
              <a:buNone/>
            </a:pPr>
            <a:r>
              <a:rPr lang="ru-RU" sz="4000" b="1" dirty="0" smtClean="0">
                <a:solidFill>
                  <a:srgbClr val="C00000"/>
                </a:solidFill>
              </a:rPr>
              <a:t>Внимание</a:t>
            </a:r>
            <a:r>
              <a:rPr lang="ru-RU" sz="2800" dirty="0" smtClean="0">
                <a:solidFill>
                  <a:srgbClr val="C00000"/>
                </a:solidFill>
              </a:rPr>
              <a:t>!</a:t>
            </a:r>
          </a:p>
          <a:p>
            <a:pPr marL="0" indent="0" algn="ctr">
              <a:buFont typeface="Arial" charset="0"/>
              <a:buNone/>
            </a:pPr>
            <a:r>
              <a:rPr lang="ru-RU" sz="2800" b="1" i="1" dirty="0" smtClean="0">
                <a:solidFill>
                  <a:srgbClr val="002060"/>
                </a:solidFill>
              </a:rPr>
              <a:t>Сведения, содержащиеся в контрольных измерительных материалах, относятся к информации ограниченного доступа!</a:t>
            </a:r>
            <a:endParaRPr lang="ru-RU" sz="2800" b="1" dirty="0" smtClean="0">
              <a:solidFill>
                <a:srgbClr val="002060"/>
              </a:solidFill>
            </a:endParaRPr>
          </a:p>
          <a:p>
            <a:pPr marL="0" indent="0">
              <a:buFont typeface="Arial" charset="0"/>
              <a:buNone/>
            </a:pPr>
            <a:r>
              <a:rPr lang="ru-RU" sz="2800" b="1" dirty="0" smtClean="0">
                <a:solidFill>
                  <a:srgbClr val="002060"/>
                </a:solidFill>
              </a:rPr>
              <a:t>Лица, привлекаемые к проведению  ЕГЭ, а в период проведения ЕГЭ также лица, сдававшие экзамен, несут в соответствии с законодательством Российской Федерации ответственность за разглашение содержащихся в КИМ сведений.</a:t>
            </a:r>
          </a:p>
          <a:p>
            <a:pPr marL="0" indent="0">
              <a:buFont typeface="Arial" charset="0"/>
              <a:buNone/>
            </a:pPr>
            <a:endParaRPr lang="ru-RU" sz="2600" dirty="0" smtClean="0"/>
          </a:p>
        </p:txBody>
      </p:sp>
      <p:grpSp>
        <p:nvGrpSpPr>
          <p:cNvPr id="29700" name="Group 5"/>
          <p:cNvGrpSpPr>
            <a:grpSpLocks/>
          </p:cNvGrpSpPr>
          <p:nvPr/>
        </p:nvGrpSpPr>
        <p:grpSpPr bwMode="auto">
          <a:xfrm>
            <a:off x="0" y="116632"/>
            <a:ext cx="9118600" cy="981918"/>
            <a:chOff x="0" y="0"/>
            <a:chExt cx="5744" cy="709"/>
          </a:xfrm>
        </p:grpSpPr>
        <p:pic>
          <p:nvPicPr>
            <p:cNvPr id="29701"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0365282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95288" y="260350"/>
            <a:ext cx="8278812" cy="1008063"/>
          </a:xfrm>
        </p:spPr>
        <p:txBody>
          <a:bodyPr rtlCol="0">
            <a:normAutofit/>
          </a:bodyPr>
          <a:lstStyle/>
          <a:p>
            <a:pPr eaLnBrk="1" fontAlgn="auto" hangingPunct="1">
              <a:spcAft>
                <a:spcPts val="0"/>
              </a:spcAft>
              <a:defRPr/>
            </a:pPr>
            <a:endParaRPr lang="ru-RU" sz="3200" b="1" dirty="0" smtClean="0"/>
          </a:p>
        </p:txBody>
      </p:sp>
      <p:sp>
        <p:nvSpPr>
          <p:cNvPr id="20484" name="Rectangle 4"/>
          <p:cNvSpPr>
            <a:spLocks noGrp="1" noChangeArrowheads="1"/>
          </p:cNvSpPr>
          <p:nvPr>
            <p:ph type="body" idx="4294967295"/>
          </p:nvPr>
        </p:nvSpPr>
        <p:spPr>
          <a:xfrm>
            <a:off x="250825" y="1268413"/>
            <a:ext cx="8518525" cy="5256212"/>
          </a:xfrm>
        </p:spPr>
        <p:txBody>
          <a:bodyPr/>
          <a:lstStyle/>
          <a:p>
            <a:pPr marL="0" indent="0" algn="just" eaLnBrk="1" hangingPunct="1">
              <a:buFont typeface="Arial" charset="0"/>
              <a:buNone/>
            </a:pPr>
            <a:r>
              <a:rPr lang="ru-RU" sz="2800" b="1" dirty="0" smtClean="0">
                <a:solidFill>
                  <a:srgbClr val="002060"/>
                </a:solidFill>
                <a:latin typeface="Calibri" pitchFamily="34" charset="0"/>
              </a:rPr>
              <a:t>При проведении ЕГЭ в этом году во всех пунктах  используется технология печати контрольных измерительных материалов (КИМ)  в аудиториях ППЭ и сканирования экзаменационных материалов в ППЭ. </a:t>
            </a:r>
          </a:p>
          <a:p>
            <a:pPr marL="0" indent="0" algn="just" eaLnBrk="1" hangingPunct="1">
              <a:buFont typeface="Arial" charset="0"/>
              <a:buNone/>
            </a:pPr>
            <a:r>
              <a:rPr lang="ru-RU" sz="2800" b="1" dirty="0">
                <a:solidFill>
                  <a:srgbClr val="002060"/>
                </a:solidFill>
                <a:latin typeface="Calibri" pitchFamily="34" charset="0"/>
              </a:rPr>
              <a:t> </a:t>
            </a:r>
            <a:r>
              <a:rPr lang="ru-RU" sz="2800" b="1" dirty="0" smtClean="0">
                <a:solidFill>
                  <a:srgbClr val="002060"/>
                </a:solidFill>
                <a:latin typeface="Calibri" pitchFamily="34" charset="0"/>
              </a:rPr>
              <a:t>В этом году будет использоваться  еще и технология получения экзаменационных материалов через  сеть ИНТЕРНЕТ.</a:t>
            </a:r>
          </a:p>
          <a:p>
            <a:pPr marL="0" indent="0" algn="just">
              <a:buNone/>
            </a:pPr>
            <a:r>
              <a:rPr lang="ru-RU" sz="2800" b="1" dirty="0">
                <a:solidFill>
                  <a:srgbClr val="002060"/>
                </a:solidFill>
                <a:latin typeface="Calibri" pitchFamily="34" charset="0"/>
              </a:rPr>
              <a:t>Учащиеся не получают экзаменационные материалы в конвертах, а они распечатываются при них в </a:t>
            </a:r>
            <a:r>
              <a:rPr lang="ru-RU" sz="2800" b="1" dirty="0" smtClean="0">
                <a:solidFill>
                  <a:srgbClr val="002060"/>
                </a:solidFill>
                <a:latin typeface="Calibri" pitchFamily="34" charset="0"/>
              </a:rPr>
              <a:t>аудитории.</a:t>
            </a:r>
          </a:p>
        </p:txBody>
      </p:sp>
      <p:grpSp>
        <p:nvGrpSpPr>
          <p:cNvPr id="10" name="Group 5"/>
          <p:cNvGrpSpPr>
            <a:grpSpLocks/>
          </p:cNvGrpSpPr>
          <p:nvPr/>
        </p:nvGrpSpPr>
        <p:grpSpPr bwMode="auto">
          <a:xfrm>
            <a:off x="179512" y="-26988"/>
            <a:ext cx="8640960" cy="1125538"/>
            <a:chOff x="0" y="0"/>
            <a:chExt cx="5744" cy="709"/>
          </a:xfrm>
        </p:grpSpPr>
        <p:pic>
          <p:nvPicPr>
            <p:cNvPr id="11"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9"/>
            <p:cNvSpPr txBox="1">
              <a:spLocks noChangeArrowheads="1"/>
            </p:cNvSpPr>
            <p:nvPr/>
          </p:nvSpPr>
          <p:spPr bwMode="auto">
            <a:xfrm>
              <a:off x="884" y="266"/>
              <a:ext cx="44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grpSp>
        <p:nvGrpSpPr>
          <p:cNvPr id="15" name="Group 5"/>
          <p:cNvGrpSpPr>
            <a:grpSpLocks/>
          </p:cNvGrpSpPr>
          <p:nvPr/>
        </p:nvGrpSpPr>
        <p:grpSpPr bwMode="auto">
          <a:xfrm>
            <a:off x="179512" y="203200"/>
            <a:ext cx="8793360" cy="1097756"/>
            <a:chOff x="0" y="0"/>
            <a:chExt cx="5744" cy="709"/>
          </a:xfrm>
        </p:grpSpPr>
        <p:pic>
          <p:nvPicPr>
            <p:cNvPr id="1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7" descr="8376805_P00D0"/>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8" descr="логотип новый 3 (1)"/>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9"/>
            <p:cNvSpPr txBox="1">
              <a:spLocks noChangeArrowheads="1"/>
            </p:cNvSpPr>
            <p:nvPr/>
          </p:nvSpPr>
          <p:spPr bwMode="auto">
            <a:xfrm>
              <a:off x="884" y="266"/>
              <a:ext cx="44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spTree>
    <p:extLst>
      <p:ext uri="{BB962C8B-B14F-4D97-AF65-F5344CB8AC3E}">
        <p14:creationId xmlns:p14="http://schemas.microsoft.com/office/powerpoint/2010/main" val="41022358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95288" y="260350"/>
            <a:ext cx="8278812" cy="1008063"/>
          </a:xfrm>
        </p:spPr>
        <p:txBody>
          <a:bodyPr rtlCol="0">
            <a:normAutofit/>
          </a:bodyPr>
          <a:lstStyle/>
          <a:p>
            <a:pPr eaLnBrk="1" fontAlgn="auto" hangingPunct="1">
              <a:spcAft>
                <a:spcPts val="0"/>
              </a:spcAft>
              <a:defRPr/>
            </a:pPr>
            <a:endParaRPr lang="ru-RU" sz="3200" b="1" dirty="0" smtClean="0"/>
          </a:p>
        </p:txBody>
      </p:sp>
      <p:sp>
        <p:nvSpPr>
          <p:cNvPr id="20484" name="Rectangle 4"/>
          <p:cNvSpPr>
            <a:spLocks noGrp="1" noChangeArrowheads="1"/>
          </p:cNvSpPr>
          <p:nvPr>
            <p:ph type="body" idx="4294967295"/>
          </p:nvPr>
        </p:nvSpPr>
        <p:spPr>
          <a:xfrm>
            <a:off x="250825" y="1268413"/>
            <a:ext cx="8518525" cy="5256212"/>
          </a:xfrm>
        </p:spPr>
        <p:txBody>
          <a:bodyPr/>
          <a:lstStyle/>
          <a:p>
            <a:pPr marL="0" indent="0" algn="just" eaLnBrk="1" hangingPunct="1">
              <a:buFont typeface="Arial" charset="0"/>
              <a:buNone/>
            </a:pPr>
            <a:r>
              <a:rPr lang="ru-RU" sz="2800" b="1" dirty="0" smtClean="0">
                <a:solidFill>
                  <a:srgbClr val="002060"/>
                </a:solidFill>
                <a:latin typeface="Calibri" pitchFamily="34" charset="0"/>
              </a:rPr>
              <a:t>В связи с этим время пребывания обучающихся в аудитории на каждом экзамене увеличивается приблизительно на 30-35 минут.</a:t>
            </a:r>
          </a:p>
          <a:p>
            <a:pPr marL="0" indent="0" algn="just" eaLnBrk="1" hangingPunct="1">
              <a:buFont typeface="Arial" charset="0"/>
              <a:buNone/>
            </a:pPr>
            <a:r>
              <a:rPr lang="ru-RU" sz="2800" b="1" dirty="0" smtClean="0">
                <a:solidFill>
                  <a:srgbClr val="002060"/>
                </a:solidFill>
                <a:latin typeface="Calibri" pitchFamily="34" charset="0"/>
              </a:rPr>
              <a:t>В течение года пройдет апробация  этой технологии. Даты и предметы будут уточнены позднее.</a:t>
            </a:r>
          </a:p>
          <a:p>
            <a:pPr marL="0" indent="0" algn="just" eaLnBrk="1" hangingPunct="1">
              <a:buFont typeface="Arial" charset="0"/>
              <a:buNone/>
            </a:pPr>
            <a:r>
              <a:rPr lang="ru-RU" sz="2800" b="1" dirty="0">
                <a:solidFill>
                  <a:srgbClr val="002060"/>
                </a:solidFill>
                <a:latin typeface="Calibri" pitchFamily="34" charset="0"/>
              </a:rPr>
              <a:t> </a:t>
            </a:r>
            <a:r>
              <a:rPr lang="ru-RU" sz="2800" b="1" dirty="0" smtClean="0">
                <a:solidFill>
                  <a:srgbClr val="002060"/>
                </a:solidFill>
                <a:latin typeface="Calibri" pitchFamily="34" charset="0"/>
              </a:rPr>
              <a:t> </a:t>
            </a:r>
            <a:r>
              <a:rPr lang="ru-RU" sz="2800" b="1" dirty="0" smtClean="0">
                <a:solidFill>
                  <a:srgbClr val="002060"/>
                </a:solidFill>
                <a:latin typeface="Calibri" pitchFamily="34" charset="0"/>
              </a:rPr>
              <a:t>19 ноября</a:t>
            </a:r>
            <a:r>
              <a:rPr lang="ru-RU" sz="2800" b="1" dirty="0" smtClean="0">
                <a:solidFill>
                  <a:srgbClr val="002060"/>
                </a:solidFill>
                <a:latin typeface="Calibri" pitchFamily="34" charset="0"/>
              </a:rPr>
              <a:t> 2020 </a:t>
            </a:r>
            <a:r>
              <a:rPr lang="ru-RU" sz="2800" b="1" dirty="0" smtClean="0">
                <a:solidFill>
                  <a:srgbClr val="002060"/>
                </a:solidFill>
                <a:latin typeface="Calibri" pitchFamily="34" charset="0"/>
              </a:rPr>
              <a:t>пройдет апробация технологии проведения экзамена по информатике и ИКТ  в компьютерной форме, в которой участвуют наши выпускники.</a:t>
            </a:r>
          </a:p>
        </p:txBody>
      </p:sp>
      <p:grpSp>
        <p:nvGrpSpPr>
          <p:cNvPr id="10" name="Group 5"/>
          <p:cNvGrpSpPr>
            <a:grpSpLocks/>
          </p:cNvGrpSpPr>
          <p:nvPr/>
        </p:nvGrpSpPr>
        <p:grpSpPr bwMode="auto">
          <a:xfrm>
            <a:off x="179512" y="-26988"/>
            <a:ext cx="8640960" cy="1125538"/>
            <a:chOff x="0" y="0"/>
            <a:chExt cx="5744" cy="709"/>
          </a:xfrm>
        </p:grpSpPr>
        <p:pic>
          <p:nvPicPr>
            <p:cNvPr id="11"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9"/>
            <p:cNvSpPr txBox="1">
              <a:spLocks noChangeArrowheads="1"/>
            </p:cNvSpPr>
            <p:nvPr/>
          </p:nvSpPr>
          <p:spPr bwMode="auto">
            <a:xfrm>
              <a:off x="884" y="266"/>
              <a:ext cx="44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grpSp>
        <p:nvGrpSpPr>
          <p:cNvPr id="15" name="Group 5"/>
          <p:cNvGrpSpPr>
            <a:grpSpLocks/>
          </p:cNvGrpSpPr>
          <p:nvPr/>
        </p:nvGrpSpPr>
        <p:grpSpPr bwMode="auto">
          <a:xfrm>
            <a:off x="179512" y="203200"/>
            <a:ext cx="8793360" cy="1097756"/>
            <a:chOff x="0" y="0"/>
            <a:chExt cx="5744" cy="709"/>
          </a:xfrm>
        </p:grpSpPr>
        <p:pic>
          <p:nvPicPr>
            <p:cNvPr id="1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7" descr="8376805_P00D0"/>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8" descr="логотип новый 3 (1)"/>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9"/>
            <p:cNvSpPr txBox="1">
              <a:spLocks noChangeArrowheads="1"/>
            </p:cNvSpPr>
            <p:nvPr/>
          </p:nvSpPr>
          <p:spPr bwMode="auto">
            <a:xfrm>
              <a:off x="884" y="266"/>
              <a:ext cx="44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spTree>
    <p:extLst>
      <p:ext uri="{BB962C8B-B14F-4D97-AF65-F5344CB8AC3E}">
        <p14:creationId xmlns:p14="http://schemas.microsoft.com/office/powerpoint/2010/main" val="21964974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95288" y="260350"/>
            <a:ext cx="8278812" cy="647700"/>
          </a:xfrm>
        </p:spPr>
        <p:txBody>
          <a:bodyPr rtlCol="0">
            <a:normAutofit/>
          </a:bodyPr>
          <a:lstStyle/>
          <a:p>
            <a:pPr eaLnBrk="1" fontAlgn="auto" hangingPunct="1">
              <a:spcAft>
                <a:spcPts val="0"/>
              </a:spcAft>
              <a:defRPr/>
            </a:pPr>
            <a:endParaRPr lang="ru-RU" sz="3200" b="1" dirty="0" smtClean="0">
              <a:solidFill>
                <a:srgbClr val="C00000"/>
              </a:solidFill>
            </a:endParaRPr>
          </a:p>
        </p:txBody>
      </p:sp>
      <p:sp>
        <p:nvSpPr>
          <p:cNvPr id="20484" name="Rectangle 4"/>
          <p:cNvSpPr>
            <a:spLocks noGrp="1" noChangeArrowheads="1"/>
          </p:cNvSpPr>
          <p:nvPr>
            <p:ph type="body" idx="4294967295"/>
          </p:nvPr>
        </p:nvSpPr>
        <p:spPr>
          <a:xfrm>
            <a:off x="179388" y="981075"/>
            <a:ext cx="8589962" cy="5543550"/>
          </a:xfrm>
        </p:spPr>
        <p:txBody>
          <a:bodyPr>
            <a:normAutofit fontScale="92500" lnSpcReduction="20000"/>
          </a:bodyPr>
          <a:lstStyle/>
          <a:p>
            <a:pPr marL="0" indent="0">
              <a:lnSpc>
                <a:spcPct val="80000"/>
              </a:lnSpc>
              <a:buNone/>
              <a:defRPr/>
            </a:pPr>
            <a:endParaRPr lang="ru-RU" altLang="ru-RU" sz="2800" b="1" dirty="0" smtClean="0">
              <a:solidFill>
                <a:srgbClr val="002060"/>
              </a:solidFill>
              <a:latin typeface="Cambria" pitchFamily="18" charset="0"/>
            </a:endParaRPr>
          </a:p>
          <a:p>
            <a:pPr marL="0" indent="0" algn="ctr">
              <a:lnSpc>
                <a:spcPct val="80000"/>
              </a:lnSpc>
              <a:buNone/>
              <a:defRPr/>
            </a:pPr>
            <a:r>
              <a:rPr lang="ru-RU" b="1" dirty="0">
                <a:solidFill>
                  <a:srgbClr val="C00000"/>
                </a:solidFill>
                <a:latin typeface="Calibri" pitchFamily="34" charset="0"/>
                <a:ea typeface="+mj-ea"/>
                <a:cs typeface="+mj-cs"/>
              </a:rPr>
              <a:t>Правила и процедура проведения ЕГЭ</a:t>
            </a:r>
            <a:endParaRPr lang="ru-RU" altLang="ru-RU" sz="2800" b="1" dirty="0">
              <a:solidFill>
                <a:srgbClr val="002060"/>
              </a:solidFill>
              <a:latin typeface="Calibri" pitchFamily="34" charset="0"/>
            </a:endParaRPr>
          </a:p>
          <a:p>
            <a:pPr marL="0" indent="0">
              <a:lnSpc>
                <a:spcPct val="80000"/>
              </a:lnSpc>
              <a:buNone/>
              <a:defRPr/>
            </a:pPr>
            <a:r>
              <a:rPr lang="ru-RU" altLang="ru-RU" sz="2800" b="1" dirty="0" smtClean="0">
                <a:solidFill>
                  <a:srgbClr val="002060"/>
                </a:solidFill>
                <a:latin typeface="Calibri" pitchFamily="34" charset="0"/>
              </a:rPr>
              <a:t>ЕГЭ проводится в специальных пунктах проведения экзамена (ППЭ).</a:t>
            </a:r>
          </a:p>
          <a:p>
            <a:pPr marL="0" indent="0" algn="just">
              <a:lnSpc>
                <a:spcPct val="80000"/>
              </a:lnSpc>
              <a:buNone/>
              <a:defRPr/>
            </a:pPr>
            <a:r>
              <a:rPr lang="ru-RU" altLang="ru-RU" sz="2800" b="1" dirty="0" smtClean="0">
                <a:solidFill>
                  <a:srgbClr val="FF0000"/>
                </a:solidFill>
                <a:latin typeface="Calibri" pitchFamily="34" charset="0"/>
              </a:rPr>
              <a:t>В ППЭ нужно приходить обязательно с паспортом или другим документом, удостоверяющим личность </a:t>
            </a:r>
          </a:p>
          <a:p>
            <a:pPr marL="0" indent="0" algn="just" eaLnBrk="1" hangingPunct="1">
              <a:buFont typeface="Arial" pitchFamily="34" charset="0"/>
              <a:buNone/>
              <a:defRPr/>
            </a:pPr>
            <a:r>
              <a:rPr lang="ru-RU" altLang="ru-RU" sz="2800" b="1" dirty="0" smtClean="0">
                <a:solidFill>
                  <a:srgbClr val="002060"/>
                </a:solidFill>
                <a:latin typeface="Calibri" pitchFamily="34" charset="0"/>
              </a:rPr>
              <a:t>В ППЭ выпускников сопровождают уполномоченные представители от образовательного учреждения, в котором они обучаются. Без сопровождающих в пункт сдачи ЕГЭ не пропускают. </a:t>
            </a:r>
          </a:p>
          <a:p>
            <a:pPr marL="0" indent="0" algn="just" eaLnBrk="1" hangingPunct="1">
              <a:buFont typeface="Arial" pitchFamily="34" charset="0"/>
              <a:buNone/>
              <a:defRPr/>
            </a:pPr>
            <a:r>
              <a:rPr lang="ru-RU" altLang="ru-RU" sz="2800" b="1" dirty="0" smtClean="0">
                <a:solidFill>
                  <a:srgbClr val="002060"/>
                </a:solidFill>
                <a:latin typeface="Calibri" pitchFamily="34" charset="0"/>
              </a:rPr>
              <a:t>ЕГЭ начинается в </a:t>
            </a:r>
            <a:r>
              <a:rPr lang="ru-RU" altLang="ru-RU" sz="2800" b="1" dirty="0" smtClean="0">
                <a:solidFill>
                  <a:schemeClr val="accent2">
                    <a:lumMod val="75000"/>
                  </a:schemeClr>
                </a:solidFill>
                <a:latin typeface="Calibri" pitchFamily="34" charset="0"/>
              </a:rPr>
              <a:t>10:00</a:t>
            </a:r>
            <a:r>
              <a:rPr lang="ru-RU" altLang="ru-RU" sz="2800" b="1" dirty="0" smtClean="0">
                <a:solidFill>
                  <a:srgbClr val="002060"/>
                </a:solidFill>
                <a:latin typeface="Calibri" pitchFamily="34" charset="0"/>
              </a:rPr>
              <a:t> по местному времени, допуск в аудитории начинается в 09.00.</a:t>
            </a:r>
          </a:p>
          <a:p>
            <a:pPr marL="0" indent="0" algn="just" eaLnBrk="1" hangingPunct="1">
              <a:buFont typeface="Arial" pitchFamily="34" charset="0"/>
              <a:buNone/>
              <a:defRPr/>
            </a:pPr>
            <a:r>
              <a:rPr lang="ru-RU" altLang="ru-RU" sz="2800" b="1" dirty="0" smtClean="0">
                <a:solidFill>
                  <a:srgbClr val="002060"/>
                </a:solidFill>
                <a:latin typeface="Calibri" pitchFamily="34" charset="0"/>
              </a:rPr>
              <a:t>Время начала и окончания экзамена фиксируется на доске</a:t>
            </a:r>
          </a:p>
          <a:p>
            <a:pPr marL="0" indent="0" algn="just" eaLnBrk="1" hangingPunct="1">
              <a:buFont typeface="Arial" pitchFamily="34" charset="0"/>
              <a:buNone/>
              <a:defRPr/>
            </a:pPr>
            <a:r>
              <a:rPr lang="ru-RU" sz="2800" b="1" dirty="0" smtClean="0">
                <a:solidFill>
                  <a:srgbClr val="002060"/>
                </a:solidFill>
                <a:latin typeface="Calibri" pitchFamily="34" charset="0"/>
              </a:rPr>
              <a:t> </a:t>
            </a:r>
          </a:p>
        </p:txBody>
      </p:sp>
      <p:grpSp>
        <p:nvGrpSpPr>
          <p:cNvPr id="5" name="Group 5"/>
          <p:cNvGrpSpPr>
            <a:grpSpLocks/>
          </p:cNvGrpSpPr>
          <p:nvPr/>
        </p:nvGrpSpPr>
        <p:grpSpPr bwMode="auto">
          <a:xfrm>
            <a:off x="0" y="0"/>
            <a:ext cx="9118600" cy="1098550"/>
            <a:chOff x="0" y="0"/>
            <a:chExt cx="5744" cy="709"/>
          </a:xfrm>
        </p:grpSpPr>
        <p:pic>
          <p:nvPicPr>
            <p:cNvPr id="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Tree>
    <p:extLst>
      <p:ext uri="{BB962C8B-B14F-4D97-AF65-F5344CB8AC3E}">
        <p14:creationId xmlns:p14="http://schemas.microsoft.com/office/powerpoint/2010/main" val="29733215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95288" y="115888"/>
            <a:ext cx="7834312" cy="1081087"/>
          </a:xfrm>
        </p:spPr>
        <p:txBody>
          <a:bodyPr rtlCol="0">
            <a:normAutofit fontScale="90000"/>
          </a:bodyPr>
          <a:lstStyle/>
          <a:p>
            <a:pPr eaLnBrk="1" fontAlgn="auto" hangingPunct="1">
              <a:spcAft>
                <a:spcPts val="0"/>
              </a:spcAft>
              <a:defRPr/>
            </a:pPr>
            <a:r>
              <a:rPr lang="ru-RU" sz="4000" b="1" dirty="0">
                <a:solidFill>
                  <a:schemeClr val="accent2">
                    <a:lumMod val="75000"/>
                  </a:schemeClr>
                </a:solidFill>
                <a:latin typeface="Cambria" pitchFamily="18" charset="0"/>
              </a:rPr>
              <a:t>Правила и процедура проведения ЕГЭ</a:t>
            </a:r>
            <a:endParaRPr lang="ru-RU" sz="3800" b="1" dirty="0" smtClean="0"/>
          </a:p>
        </p:txBody>
      </p:sp>
      <p:sp>
        <p:nvSpPr>
          <p:cNvPr id="5124" name="Rectangle 4"/>
          <p:cNvSpPr>
            <a:spLocks noGrp="1" noChangeArrowheads="1"/>
          </p:cNvSpPr>
          <p:nvPr>
            <p:ph type="body" idx="4294967295"/>
          </p:nvPr>
        </p:nvSpPr>
        <p:spPr>
          <a:xfrm>
            <a:off x="395288" y="1341622"/>
            <a:ext cx="8374062" cy="5327465"/>
          </a:xfrm>
        </p:spPr>
        <p:txBody>
          <a:bodyPr rtlCol="0">
            <a:normAutofit fontScale="92500" lnSpcReduction="10000"/>
          </a:bodyPr>
          <a:lstStyle/>
          <a:p>
            <a:pPr marL="628650" indent="-273050" eaLnBrk="1" hangingPunct="1">
              <a:lnSpc>
                <a:spcPct val="80000"/>
              </a:lnSpc>
              <a:buFontTx/>
              <a:buNone/>
              <a:defRPr/>
            </a:pPr>
            <a:r>
              <a:rPr lang="ru-RU" altLang="ru-RU" b="1" dirty="0" smtClean="0">
                <a:solidFill>
                  <a:srgbClr val="002060"/>
                </a:solidFill>
                <a:latin typeface="Calibri" pitchFamily="34" charset="0"/>
              </a:rPr>
              <a:t>Использовать на экзамене </a:t>
            </a:r>
            <a:r>
              <a:rPr lang="ru-RU" altLang="ru-RU" b="1" dirty="0" smtClean="0">
                <a:solidFill>
                  <a:srgbClr val="C00000"/>
                </a:solidFill>
                <a:latin typeface="Calibri" pitchFamily="34" charset="0"/>
              </a:rPr>
              <a:t>запрещено:</a:t>
            </a:r>
          </a:p>
          <a:p>
            <a:pPr marL="628650" indent="-273050" eaLnBrk="1" hangingPunct="1">
              <a:lnSpc>
                <a:spcPct val="80000"/>
              </a:lnSpc>
              <a:buFontTx/>
              <a:buNone/>
              <a:defRPr/>
            </a:pPr>
            <a:endParaRPr lang="ru-RU" altLang="ru-RU" sz="1400" b="1" dirty="0" smtClean="0">
              <a:solidFill>
                <a:schemeClr val="accent2">
                  <a:lumMod val="75000"/>
                </a:schemeClr>
              </a:solidFill>
              <a:latin typeface="Calibri" pitchFamily="34" charset="0"/>
            </a:endParaRPr>
          </a:p>
          <a:p>
            <a:pPr marL="628650" indent="-273050" eaLnBrk="1" hangingPunct="1">
              <a:lnSpc>
                <a:spcPct val="80000"/>
              </a:lnSpc>
              <a:buFontTx/>
              <a:buNone/>
              <a:defRPr/>
            </a:pPr>
            <a:r>
              <a:rPr lang="ru-RU" altLang="ru-RU" b="1" dirty="0" smtClean="0">
                <a:solidFill>
                  <a:schemeClr val="accent2">
                    <a:lumMod val="75000"/>
                  </a:schemeClr>
                </a:solidFill>
                <a:latin typeface="Calibri" pitchFamily="34" charset="0"/>
              </a:rPr>
              <a:t>мобильные телефоны </a:t>
            </a:r>
            <a:r>
              <a:rPr lang="ru-RU" altLang="ru-RU" b="1" dirty="0" smtClean="0">
                <a:solidFill>
                  <a:srgbClr val="002060"/>
                </a:solidFill>
                <a:latin typeface="Calibri" pitchFamily="34" charset="0"/>
              </a:rPr>
              <a:t>или иные средства связи любые электронно-вычислительные устройства и справочные материалы и устройства</a:t>
            </a:r>
          </a:p>
          <a:p>
            <a:pPr marL="628650" indent="-273050" eaLnBrk="1" hangingPunct="1">
              <a:lnSpc>
                <a:spcPct val="80000"/>
              </a:lnSpc>
              <a:buFontTx/>
              <a:buNone/>
              <a:defRPr/>
            </a:pPr>
            <a:endParaRPr lang="ru-RU" altLang="ru-RU" sz="1400" b="1" dirty="0" smtClean="0">
              <a:solidFill>
                <a:srgbClr val="002060"/>
              </a:solidFill>
              <a:latin typeface="Calibri" pitchFamily="34" charset="0"/>
            </a:endParaRPr>
          </a:p>
          <a:p>
            <a:pPr marL="628650" indent="-273050" eaLnBrk="1" hangingPunct="1">
              <a:lnSpc>
                <a:spcPct val="80000"/>
              </a:lnSpc>
              <a:buFontTx/>
              <a:buNone/>
              <a:defRPr/>
            </a:pPr>
            <a:r>
              <a:rPr lang="ru-RU" altLang="ru-RU" b="1" dirty="0" smtClean="0">
                <a:solidFill>
                  <a:srgbClr val="C00000"/>
                </a:solidFill>
                <a:latin typeface="Calibri" pitchFamily="34" charset="0"/>
              </a:rPr>
              <a:t>Также запрещаются:</a:t>
            </a:r>
          </a:p>
          <a:p>
            <a:pPr marL="628650" indent="-273050" eaLnBrk="1" hangingPunct="1">
              <a:lnSpc>
                <a:spcPct val="80000"/>
              </a:lnSpc>
              <a:buFont typeface="Wingdings" pitchFamily="2" charset="2"/>
              <a:buChar char="ü"/>
              <a:defRPr/>
            </a:pPr>
            <a:r>
              <a:rPr lang="ru-RU" altLang="ru-RU" b="1" dirty="0" smtClean="0">
                <a:solidFill>
                  <a:srgbClr val="002060"/>
                </a:solidFill>
                <a:latin typeface="Calibri" pitchFamily="34" charset="0"/>
              </a:rPr>
              <a:t>	</a:t>
            </a:r>
            <a:r>
              <a:rPr lang="ru-RU" altLang="ru-RU" b="1" dirty="0" smtClean="0">
                <a:solidFill>
                  <a:schemeClr val="accent1">
                    <a:lumMod val="50000"/>
                  </a:schemeClr>
                </a:solidFill>
                <a:latin typeface="Calibri" pitchFamily="34" charset="0"/>
              </a:rPr>
              <a:t>разговоры</a:t>
            </a:r>
          </a:p>
          <a:p>
            <a:pPr marL="628650" indent="-273050" eaLnBrk="1" hangingPunct="1">
              <a:lnSpc>
                <a:spcPct val="80000"/>
              </a:lnSpc>
              <a:buFont typeface="Wingdings" pitchFamily="2" charset="2"/>
              <a:buChar char="ü"/>
              <a:defRPr/>
            </a:pPr>
            <a:r>
              <a:rPr lang="ru-RU" altLang="ru-RU" b="1" dirty="0" smtClean="0">
                <a:solidFill>
                  <a:schemeClr val="accent1">
                    <a:lumMod val="50000"/>
                  </a:schemeClr>
                </a:solidFill>
                <a:latin typeface="Calibri" pitchFamily="34" charset="0"/>
              </a:rPr>
              <a:t>	вставания с мест</a:t>
            </a:r>
          </a:p>
          <a:p>
            <a:pPr marL="628650" indent="-273050" eaLnBrk="1" hangingPunct="1">
              <a:lnSpc>
                <a:spcPct val="80000"/>
              </a:lnSpc>
              <a:buFont typeface="Wingdings" pitchFamily="2" charset="2"/>
              <a:buChar char="ü"/>
              <a:defRPr/>
            </a:pPr>
            <a:r>
              <a:rPr lang="ru-RU" altLang="ru-RU" b="1" dirty="0" smtClean="0">
                <a:solidFill>
                  <a:schemeClr val="accent1">
                    <a:lumMod val="50000"/>
                  </a:schemeClr>
                </a:solidFill>
                <a:latin typeface="Calibri" pitchFamily="34" charset="0"/>
              </a:rPr>
              <a:t>	пересаживания</a:t>
            </a:r>
          </a:p>
          <a:p>
            <a:pPr marL="628650" indent="-273050" eaLnBrk="1" hangingPunct="1">
              <a:lnSpc>
                <a:spcPct val="80000"/>
              </a:lnSpc>
              <a:buFont typeface="Wingdings" pitchFamily="2" charset="2"/>
              <a:buChar char="ü"/>
              <a:defRPr/>
            </a:pPr>
            <a:r>
              <a:rPr lang="ru-RU" altLang="ru-RU" b="1" dirty="0" smtClean="0">
                <a:solidFill>
                  <a:schemeClr val="accent1">
                    <a:lumMod val="50000"/>
                  </a:schemeClr>
                </a:solidFill>
                <a:latin typeface="Calibri" pitchFamily="34" charset="0"/>
              </a:rPr>
              <a:t>	обмен любыми материалами и предметами</a:t>
            </a:r>
          </a:p>
          <a:p>
            <a:pPr marL="628650" indent="-273050" eaLnBrk="1" hangingPunct="1">
              <a:lnSpc>
                <a:spcPct val="80000"/>
              </a:lnSpc>
              <a:buFont typeface="Wingdings" pitchFamily="2" charset="2"/>
              <a:buChar char="ü"/>
              <a:defRPr/>
            </a:pPr>
            <a:r>
              <a:rPr lang="ru-RU" altLang="ru-RU" b="1" dirty="0" smtClean="0">
                <a:solidFill>
                  <a:schemeClr val="accent1">
                    <a:lumMod val="50000"/>
                  </a:schemeClr>
                </a:solidFill>
                <a:latin typeface="Calibri" pitchFamily="34" charset="0"/>
              </a:rPr>
              <a:t>	хождение по ППЭ во время экзамена без сопровождения</a:t>
            </a:r>
          </a:p>
        </p:txBody>
      </p:sp>
      <p:grpSp>
        <p:nvGrpSpPr>
          <p:cNvPr id="5" name="Group 5"/>
          <p:cNvGrpSpPr>
            <a:grpSpLocks/>
          </p:cNvGrpSpPr>
          <p:nvPr/>
        </p:nvGrpSpPr>
        <p:grpSpPr bwMode="auto">
          <a:xfrm>
            <a:off x="107950" y="0"/>
            <a:ext cx="9010650" cy="1412776"/>
            <a:chOff x="0" y="0"/>
            <a:chExt cx="5744" cy="709"/>
          </a:xfrm>
        </p:grpSpPr>
        <p:pic>
          <p:nvPicPr>
            <p:cNvPr id="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9"/>
            <p:cNvSpPr txBox="1">
              <a:spLocks noChangeArrowheads="1"/>
            </p:cNvSpPr>
            <p:nvPr/>
          </p:nvSpPr>
          <p:spPr bwMode="auto">
            <a:xfrm>
              <a:off x="884" y="266"/>
              <a:ext cx="4445"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spTree>
    <p:extLst>
      <p:ext uri="{BB962C8B-B14F-4D97-AF65-F5344CB8AC3E}">
        <p14:creationId xmlns:p14="http://schemas.microsoft.com/office/powerpoint/2010/main" val="30528536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859157"/>
            <a:ext cx="9110663" cy="61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611188" y="260350"/>
            <a:ext cx="8062912" cy="865188"/>
          </a:xfrm>
        </p:spPr>
        <p:txBody>
          <a:bodyPr rtlCol="0">
            <a:normAutofit fontScale="90000"/>
          </a:bodyPr>
          <a:lstStyle/>
          <a:p>
            <a:pPr eaLnBrk="1" fontAlgn="auto" hangingPunct="1">
              <a:spcAft>
                <a:spcPts val="0"/>
              </a:spcAft>
              <a:defRPr/>
            </a:pPr>
            <a:r>
              <a:rPr lang="ru-RU" sz="3600" b="1" dirty="0">
                <a:solidFill>
                  <a:srgbClr val="C00000"/>
                </a:solidFill>
                <a:latin typeface="Cambria" pitchFamily="18" charset="0"/>
              </a:rPr>
              <a:t>Правила и процедура проведения </a:t>
            </a:r>
            <a:r>
              <a:rPr lang="ru-RU" sz="3600" b="1" dirty="0" smtClean="0">
                <a:solidFill>
                  <a:srgbClr val="C00000"/>
                </a:solidFill>
                <a:latin typeface="Cambria" pitchFamily="18" charset="0"/>
              </a:rPr>
              <a:t>ЕГЭ</a:t>
            </a:r>
            <a:endParaRPr lang="ru-RU" sz="3800" b="1" dirty="0" smtClean="0">
              <a:solidFill>
                <a:srgbClr val="C00000"/>
              </a:solidFill>
            </a:endParaRPr>
          </a:p>
        </p:txBody>
      </p:sp>
      <p:sp>
        <p:nvSpPr>
          <p:cNvPr id="25604" name="Rectangle 4"/>
          <p:cNvSpPr>
            <a:spLocks noGrp="1" noChangeArrowheads="1"/>
          </p:cNvSpPr>
          <p:nvPr>
            <p:ph type="body" idx="4294967295"/>
          </p:nvPr>
        </p:nvSpPr>
        <p:spPr>
          <a:xfrm>
            <a:off x="323528" y="1268759"/>
            <a:ext cx="8445822" cy="5589241"/>
          </a:xfrm>
        </p:spPr>
        <p:txBody>
          <a:bodyPr>
            <a:normAutofit/>
          </a:bodyPr>
          <a:lstStyle/>
          <a:p>
            <a:pPr marL="0" indent="0" algn="ctr" eaLnBrk="1" hangingPunct="1">
              <a:buFont typeface="Arial" charset="0"/>
              <a:buNone/>
            </a:pPr>
            <a:r>
              <a:rPr lang="ru-RU" b="1" dirty="0" smtClean="0">
                <a:solidFill>
                  <a:srgbClr val="002060"/>
                </a:solidFill>
                <a:latin typeface="Calibri" pitchFamily="34" charset="0"/>
              </a:rPr>
              <a:t>При нарушении этих правил и отказе в их соблюдении организаторы совместно с членом ГЭК  удаляют  участника ЕГЭ с экзамена с внесением записи в протокол проведения экзамена в аудитории с указанием причины удаления.</a:t>
            </a:r>
          </a:p>
          <a:p>
            <a:pPr marL="0" indent="0" algn="ctr" eaLnBrk="1" hangingPunct="1">
              <a:buFont typeface="Arial" charset="0"/>
              <a:buNone/>
            </a:pPr>
            <a:r>
              <a:rPr lang="ru-RU" b="1" dirty="0" smtClean="0">
                <a:solidFill>
                  <a:srgbClr val="002060"/>
                </a:solidFill>
                <a:latin typeface="Calibri" pitchFamily="34" charset="0"/>
              </a:rPr>
              <a:t> На бланках  проставляется метка о факте удаления с экзамена и составляется акт.</a:t>
            </a:r>
          </a:p>
          <a:p>
            <a:pPr marL="0" indent="0" algn="ctr" eaLnBrk="1" hangingPunct="1">
              <a:buFont typeface="Arial" charset="0"/>
              <a:buNone/>
            </a:pPr>
            <a:r>
              <a:rPr lang="ru-RU" b="1" dirty="0" smtClean="0">
                <a:solidFill>
                  <a:srgbClr val="C00000"/>
                </a:solidFill>
                <a:latin typeface="Calibri" pitchFamily="34" charset="0"/>
              </a:rPr>
              <a:t>Права на повторную сдачу экзамена в текущем году такие обучающиеся не имеют.</a:t>
            </a:r>
          </a:p>
          <a:p>
            <a:pPr marL="0" indent="0" eaLnBrk="1" hangingPunct="1">
              <a:buFont typeface="Arial" charset="0"/>
              <a:buNone/>
            </a:pPr>
            <a:endParaRPr lang="ru-RU" sz="2600" dirty="0" smtClean="0"/>
          </a:p>
        </p:txBody>
      </p:sp>
      <p:grpSp>
        <p:nvGrpSpPr>
          <p:cNvPr id="5" name="Group 5"/>
          <p:cNvGrpSpPr>
            <a:grpSpLocks/>
          </p:cNvGrpSpPr>
          <p:nvPr/>
        </p:nvGrpSpPr>
        <p:grpSpPr bwMode="auto">
          <a:xfrm>
            <a:off x="107950" y="0"/>
            <a:ext cx="9010650" cy="1098550"/>
            <a:chOff x="0" y="0"/>
            <a:chExt cx="5744" cy="709"/>
          </a:xfrm>
        </p:grpSpPr>
        <p:pic>
          <p:nvPicPr>
            <p:cNvPr id="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9"/>
            <p:cNvSpPr txBox="1">
              <a:spLocks noChangeArrowheads="1"/>
            </p:cNvSpPr>
            <p:nvPr/>
          </p:nvSpPr>
          <p:spPr bwMode="auto">
            <a:xfrm>
              <a:off x="884" y="266"/>
              <a:ext cx="4445"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a:t>
              </a:r>
              <a:r>
                <a:rPr lang="ru-RU" sz="1200" b="1" dirty="0" smtClean="0">
                  <a:solidFill>
                    <a:srgbClr val="FFC000"/>
                  </a:solidFill>
                </a:rPr>
                <a:t>   </a:t>
              </a:r>
              <a:r>
                <a:rPr lang="ru-RU" sz="1200" b="1" dirty="0">
                  <a:solidFill>
                    <a:srgbClr val="FFC000"/>
                  </a:solidFill>
                </a:rPr>
                <a:t>Комитет по образованию</a:t>
              </a:r>
            </a:p>
          </p:txBody>
        </p:sp>
      </p:grpSp>
    </p:spTree>
    <p:extLst>
      <p:ext uri="{BB962C8B-B14F-4D97-AF65-F5344CB8AC3E}">
        <p14:creationId xmlns:p14="http://schemas.microsoft.com/office/powerpoint/2010/main" val="24255616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12700" y="654050"/>
            <a:ext cx="9144000" cy="618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5"/>
            <a:ext cx="8015288" cy="660400"/>
          </a:xfrm>
        </p:spPr>
        <p:txBody>
          <a:bodyPr rtlCol="0">
            <a:normAutofit fontScale="90000"/>
          </a:bodyPr>
          <a:lstStyle/>
          <a:p>
            <a:pPr fontAlgn="auto">
              <a:spcAft>
                <a:spcPts val="0"/>
              </a:spcAft>
              <a:defRPr/>
            </a:pPr>
            <a:r>
              <a:rPr lang="ru-RU" sz="4000" b="1" cap="all" dirty="0" smtClean="0">
                <a:solidFill>
                  <a:srgbClr val="C00000"/>
                </a:solidFill>
                <a:latin typeface="Cambria" panose="02040503050406030204" pitchFamily="18" charset="0"/>
                <a:cs typeface="Arial" charset="0"/>
              </a:rPr>
              <a:t/>
            </a:r>
            <a:br>
              <a:rPr lang="ru-RU" sz="4000" b="1" cap="all" dirty="0" smtClean="0">
                <a:solidFill>
                  <a:srgbClr val="C00000"/>
                </a:solidFill>
                <a:latin typeface="Cambria" panose="02040503050406030204" pitchFamily="18" charset="0"/>
                <a:cs typeface="Arial" charset="0"/>
              </a:rPr>
            </a:br>
            <a:r>
              <a:rPr lang="ru-RU" sz="4000" b="1" cap="all" dirty="0" smtClean="0">
                <a:solidFill>
                  <a:schemeClr val="accent2">
                    <a:lumMod val="75000"/>
                  </a:schemeClr>
                </a:solidFill>
                <a:latin typeface="Calibri" pitchFamily="34" charset="0"/>
                <a:cs typeface="Arial" charset="0"/>
              </a:rPr>
              <a:t>Схема допуска в ППЭ</a:t>
            </a:r>
            <a:r>
              <a:rPr lang="ru-RU" sz="4000" b="1" cap="all" dirty="0">
                <a:solidFill>
                  <a:schemeClr val="accent2">
                    <a:lumMod val="75000"/>
                  </a:schemeClr>
                </a:solidFill>
                <a:latin typeface="Calibri" pitchFamily="34" charset="0"/>
                <a:cs typeface="Arial" charset="0"/>
              </a:rPr>
              <a:t/>
            </a:r>
            <a:br>
              <a:rPr lang="ru-RU" sz="4000" b="1" cap="all" dirty="0">
                <a:solidFill>
                  <a:schemeClr val="accent2">
                    <a:lumMod val="75000"/>
                  </a:schemeClr>
                </a:solidFill>
                <a:latin typeface="Calibri" pitchFamily="34" charset="0"/>
                <a:cs typeface="Arial" charset="0"/>
              </a:rPr>
            </a:br>
            <a:endParaRPr lang="ru-RU" sz="3800" b="1" dirty="0" smtClean="0">
              <a:solidFill>
                <a:schemeClr val="accent2">
                  <a:lumMod val="75000"/>
                </a:schemeClr>
              </a:solidFill>
              <a:latin typeface="Calibri" pitchFamily="34" charset="0"/>
            </a:endParaRPr>
          </a:p>
        </p:txBody>
      </p:sp>
      <p:sp>
        <p:nvSpPr>
          <p:cNvPr id="5124" name="Rectangle 4"/>
          <p:cNvSpPr>
            <a:spLocks noGrp="1" noChangeArrowheads="1"/>
          </p:cNvSpPr>
          <p:nvPr>
            <p:ph type="body" idx="4294967295"/>
          </p:nvPr>
        </p:nvSpPr>
        <p:spPr>
          <a:xfrm>
            <a:off x="1763713" y="1628775"/>
            <a:ext cx="7005637" cy="2520950"/>
          </a:xfrm>
        </p:spPr>
        <p:txBody>
          <a:bodyPr rtlCol="0">
            <a:normAutofit fontScale="70000" lnSpcReduction="20000"/>
          </a:bodyPr>
          <a:lstStyle/>
          <a:p>
            <a:pPr marL="0" indent="0" algn="ctr">
              <a:spcBef>
                <a:spcPct val="0"/>
              </a:spcBef>
              <a:buFont typeface="Arial" pitchFamily="34" charset="0"/>
              <a:buNone/>
              <a:defRPr/>
            </a:pPr>
            <a:r>
              <a:rPr lang="ru-RU" sz="2800" b="1" dirty="0">
                <a:solidFill>
                  <a:srgbClr val="002060"/>
                </a:solidFill>
                <a:latin typeface="Calibri" pitchFamily="34" charset="0"/>
              </a:rPr>
              <a:t>ОРГАНИЗАТОР</a:t>
            </a:r>
            <a:br>
              <a:rPr lang="ru-RU" sz="2800" b="1" dirty="0">
                <a:solidFill>
                  <a:srgbClr val="002060"/>
                </a:solidFill>
                <a:latin typeface="Calibri" pitchFamily="34" charset="0"/>
              </a:rPr>
            </a:br>
            <a:r>
              <a:rPr lang="ru-RU" sz="2400" b="1" dirty="0">
                <a:solidFill>
                  <a:srgbClr val="002060"/>
                </a:solidFill>
                <a:latin typeface="Calibri" pitchFamily="34" charset="0"/>
              </a:rPr>
              <a:t>(дежурный на входе в ППЭ)</a:t>
            </a:r>
          </a:p>
          <a:p>
            <a:pPr algn="ctr">
              <a:spcBef>
                <a:spcPct val="0"/>
              </a:spcBef>
              <a:buFont typeface="Arial" pitchFamily="34" charset="0"/>
              <a:buChar char="•"/>
              <a:defRPr/>
            </a:pPr>
            <a:endParaRPr lang="ru-RU" sz="2800" b="1" dirty="0">
              <a:solidFill>
                <a:srgbClr val="002060"/>
              </a:solidFill>
              <a:latin typeface="Calibri" pitchFamily="34" charset="0"/>
            </a:endParaRPr>
          </a:p>
          <a:p>
            <a:pPr algn="just">
              <a:spcBef>
                <a:spcPct val="0"/>
              </a:spcBef>
              <a:buFont typeface="Wingdings" panose="05000000000000000000" pitchFamily="2" charset="2"/>
              <a:buChar char="ü"/>
              <a:defRPr/>
            </a:pPr>
            <a:r>
              <a:rPr lang="ru-RU" sz="2800" b="1" dirty="0">
                <a:solidFill>
                  <a:srgbClr val="002060"/>
                </a:solidFill>
                <a:latin typeface="Calibri" pitchFamily="34" charset="0"/>
              </a:rPr>
              <a:t>документ, удостоверяющий личность;</a:t>
            </a:r>
          </a:p>
          <a:p>
            <a:pPr algn="just">
              <a:spcBef>
                <a:spcPct val="0"/>
              </a:spcBef>
              <a:buFont typeface="Wingdings" panose="05000000000000000000" pitchFamily="2" charset="2"/>
              <a:buChar char="ü"/>
              <a:defRPr/>
            </a:pPr>
            <a:r>
              <a:rPr lang="ru-RU" sz="2800" b="1" dirty="0">
                <a:solidFill>
                  <a:srgbClr val="002060"/>
                </a:solidFill>
                <a:latin typeface="Calibri" pitchFamily="34" charset="0"/>
              </a:rPr>
              <a:t>наличие участника в списках распределения;</a:t>
            </a:r>
          </a:p>
          <a:p>
            <a:pPr algn="just">
              <a:spcBef>
                <a:spcPct val="0"/>
              </a:spcBef>
              <a:buFont typeface="Wingdings" panose="05000000000000000000" pitchFamily="2" charset="2"/>
              <a:buChar char="ü"/>
              <a:defRPr/>
            </a:pPr>
            <a:r>
              <a:rPr lang="ru-RU" sz="2800" b="1" dirty="0">
                <a:solidFill>
                  <a:srgbClr val="002060"/>
                </a:solidFill>
                <a:latin typeface="Calibri" pitchFamily="34" charset="0"/>
              </a:rPr>
              <a:t>напоминает о необходимости сдачи средств связи и лишних вещей сопровождающим;</a:t>
            </a:r>
          </a:p>
          <a:p>
            <a:pPr algn="just">
              <a:spcBef>
                <a:spcPct val="0"/>
              </a:spcBef>
              <a:buFont typeface="Wingdings" panose="05000000000000000000" pitchFamily="2" charset="2"/>
              <a:buChar char="ü"/>
              <a:defRPr/>
            </a:pPr>
            <a:r>
              <a:rPr lang="ru-RU" sz="2800" b="1" dirty="0">
                <a:solidFill>
                  <a:srgbClr val="002060"/>
                </a:solidFill>
                <a:latin typeface="Calibri" pitchFamily="34" charset="0"/>
              </a:rPr>
              <a:t>информирует о том, что следующая проверка будет производиться с использованием </a:t>
            </a:r>
            <a:r>
              <a:rPr lang="ru-RU" sz="2800" b="1" dirty="0" err="1">
                <a:solidFill>
                  <a:srgbClr val="002060"/>
                </a:solidFill>
                <a:latin typeface="Calibri" pitchFamily="34" charset="0"/>
              </a:rPr>
              <a:t>металлодетектора</a:t>
            </a:r>
            <a:r>
              <a:rPr lang="ru-RU" sz="2800" b="1" dirty="0">
                <a:solidFill>
                  <a:srgbClr val="002060"/>
                </a:solidFill>
                <a:latin typeface="Calibri" pitchFamily="34" charset="0"/>
              </a:rPr>
              <a:t> сотрудником полиции.</a:t>
            </a:r>
          </a:p>
          <a:p>
            <a:pPr marL="0" indent="0" fontAlgn="auto">
              <a:spcAft>
                <a:spcPts val="0"/>
              </a:spcAft>
              <a:buFont typeface="Arial" pitchFamily="34" charset="0"/>
              <a:buNone/>
              <a:defRPr/>
            </a:pPr>
            <a:endParaRPr lang="ru-RU" sz="2600" dirty="0" smtClean="0">
              <a:solidFill>
                <a:srgbClr val="002060"/>
              </a:solidFill>
              <a:latin typeface="Calibri" pitchFamily="34" charset="0"/>
            </a:endParaRPr>
          </a:p>
        </p:txBody>
      </p:sp>
      <p:grpSp>
        <p:nvGrpSpPr>
          <p:cNvPr id="32772" name="Group 5"/>
          <p:cNvGrpSpPr>
            <a:grpSpLocks/>
          </p:cNvGrpSpPr>
          <p:nvPr/>
        </p:nvGrpSpPr>
        <p:grpSpPr bwMode="auto">
          <a:xfrm>
            <a:off x="0" y="-26988"/>
            <a:ext cx="9118600" cy="1125538"/>
            <a:chOff x="0" y="0"/>
            <a:chExt cx="5744" cy="709"/>
          </a:xfrm>
        </p:grpSpPr>
        <p:pic>
          <p:nvPicPr>
            <p:cNvPr id="32776"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7"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8"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
        <p:nvSpPr>
          <p:cNvPr id="10" name="Прямоугольник 9"/>
          <p:cNvSpPr/>
          <p:nvPr/>
        </p:nvSpPr>
        <p:spPr>
          <a:xfrm>
            <a:off x="323850" y="1557338"/>
            <a:ext cx="1368425" cy="2519362"/>
          </a:xfrm>
          <a:prstGeom prst="rect">
            <a:avLst/>
          </a:prstGeom>
          <a:solidFill>
            <a:schemeClr val="bg1">
              <a:lumMod val="95000"/>
              <a:alpha val="0"/>
            </a:schemeClr>
          </a:solidFill>
          <a:ln w="15875">
            <a:solidFill>
              <a:srgbClr val="C00000"/>
            </a:solidFill>
            <a:prstDash val="solid"/>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ru-RU" sz="2800" b="1" dirty="0">
                <a:solidFill>
                  <a:srgbClr val="C00000"/>
                </a:solidFill>
                <a:latin typeface="Calibri" pitchFamily="34" charset="0"/>
              </a:rPr>
              <a:t>КПП 1</a:t>
            </a:r>
          </a:p>
        </p:txBody>
      </p:sp>
      <p:sp>
        <p:nvSpPr>
          <p:cNvPr id="11" name="Прямоугольник 10"/>
          <p:cNvSpPr/>
          <p:nvPr/>
        </p:nvSpPr>
        <p:spPr>
          <a:xfrm>
            <a:off x="323850" y="4292600"/>
            <a:ext cx="1368425" cy="2160588"/>
          </a:xfrm>
          <a:prstGeom prst="rect">
            <a:avLst/>
          </a:prstGeom>
          <a:solidFill>
            <a:schemeClr val="bg1">
              <a:lumMod val="95000"/>
              <a:alpha val="0"/>
            </a:schemeClr>
          </a:solidFill>
          <a:ln w="15875">
            <a:solidFill>
              <a:srgbClr val="C00000"/>
            </a:solidFill>
            <a:prstDash val="solid"/>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ru-RU" sz="2800" b="1" dirty="0">
                <a:solidFill>
                  <a:srgbClr val="C00000"/>
                </a:solidFill>
                <a:latin typeface="Calibri" pitchFamily="34" charset="0"/>
              </a:rPr>
              <a:t>КПП 2</a:t>
            </a:r>
          </a:p>
        </p:txBody>
      </p:sp>
      <p:sp>
        <p:nvSpPr>
          <p:cNvPr id="12" name="Прямоугольник 11"/>
          <p:cNvSpPr/>
          <p:nvPr/>
        </p:nvSpPr>
        <p:spPr>
          <a:xfrm>
            <a:off x="1979613" y="4292600"/>
            <a:ext cx="6985000" cy="2160588"/>
          </a:xfrm>
          <a:prstGeom prst="rect">
            <a:avLst/>
          </a:prstGeom>
          <a:solidFill>
            <a:schemeClr val="bg1">
              <a:lumMod val="95000"/>
              <a:alpha val="0"/>
            </a:schemeClr>
          </a:solidFill>
          <a:ln w="15875">
            <a:solidFill>
              <a:schemeClr val="bg1">
                <a:lumMod val="75000"/>
              </a:schemeClr>
            </a:solidFill>
            <a:prstDash val="solid"/>
          </a:ln>
          <a:effectLst/>
        </p:spPr>
        <p:style>
          <a:lnRef idx="1">
            <a:schemeClr val="accent3"/>
          </a:lnRef>
          <a:fillRef idx="2">
            <a:schemeClr val="accent3"/>
          </a:fillRef>
          <a:effectRef idx="1">
            <a:schemeClr val="accent3"/>
          </a:effectRef>
          <a:fontRef idx="minor">
            <a:schemeClr val="dk1"/>
          </a:fontRef>
        </p:style>
        <p:txBody>
          <a:bodyPr/>
          <a:lstStyle/>
          <a:p>
            <a:pPr marL="342900" indent="-342900" algn="just">
              <a:buFont typeface="Wingdings" panose="05000000000000000000" pitchFamily="2" charset="2"/>
              <a:buChar char="ü"/>
              <a:defRPr/>
            </a:pPr>
            <a:r>
              <a:rPr lang="ru-RU" sz="2000" b="1" dirty="0">
                <a:solidFill>
                  <a:srgbClr val="002060"/>
                </a:solidFill>
                <a:latin typeface="Calibri" pitchFamily="34" charset="0"/>
              </a:rPr>
              <a:t>Участники ЕГЭ (ОГЭ) проходят через «рамку» </a:t>
            </a:r>
            <a:r>
              <a:rPr lang="ru-RU" sz="2000" b="1" dirty="0" err="1">
                <a:solidFill>
                  <a:srgbClr val="002060"/>
                </a:solidFill>
                <a:latin typeface="Calibri" pitchFamily="34" charset="0"/>
              </a:rPr>
              <a:t>металлодетектора</a:t>
            </a:r>
            <a:r>
              <a:rPr lang="ru-RU" sz="2000" b="1" dirty="0">
                <a:solidFill>
                  <a:srgbClr val="002060"/>
                </a:solidFill>
                <a:latin typeface="Calibri" pitchFamily="34" charset="0"/>
              </a:rPr>
              <a:t>.</a:t>
            </a:r>
          </a:p>
          <a:p>
            <a:pPr marL="342900" indent="-342900" algn="just">
              <a:buFont typeface="Wingdings" panose="05000000000000000000" pitchFamily="2" charset="2"/>
              <a:buChar char="ü"/>
              <a:defRPr/>
            </a:pPr>
            <a:r>
              <a:rPr lang="ru-RU" sz="2000" b="1" dirty="0">
                <a:solidFill>
                  <a:srgbClr val="002060"/>
                </a:solidFill>
                <a:latin typeface="Calibri" pitchFamily="34" charset="0"/>
              </a:rPr>
              <a:t>Если сигнал есть – сотрудник полиции предлагает выложить металлические вещи.</a:t>
            </a:r>
          </a:p>
          <a:p>
            <a:pPr marL="342900" indent="-342900" algn="just">
              <a:buFont typeface="Wingdings" panose="05000000000000000000" pitchFamily="2" charset="2"/>
              <a:buChar char="ü"/>
              <a:defRPr/>
            </a:pPr>
            <a:r>
              <a:rPr lang="ru-RU" sz="2000" b="1" dirty="0">
                <a:solidFill>
                  <a:srgbClr val="002060"/>
                </a:solidFill>
                <a:latin typeface="Calibri" pitchFamily="34" charset="0"/>
              </a:rPr>
              <a:t>Если участник ЕГЭ(ОГЭ) отказывается – он не допускается к экзамену</a:t>
            </a:r>
          </a:p>
        </p:txBody>
      </p:sp>
    </p:spTree>
    <p:extLst>
      <p:ext uri="{BB962C8B-B14F-4D97-AF65-F5344CB8AC3E}">
        <p14:creationId xmlns:p14="http://schemas.microsoft.com/office/powerpoint/2010/main" val="2106579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033463"/>
            <a:ext cx="8229600" cy="739775"/>
          </a:xfrm>
        </p:spPr>
        <p:txBody>
          <a:bodyPr rtlCol="0">
            <a:normAutofit/>
          </a:bodyPr>
          <a:lstStyle/>
          <a:p>
            <a:pPr fontAlgn="auto">
              <a:spcAft>
                <a:spcPts val="0"/>
              </a:spcAft>
              <a:defRPr/>
            </a:pPr>
            <a:r>
              <a:rPr lang="ru-RU" sz="3800" b="1" dirty="0" smtClean="0">
                <a:solidFill>
                  <a:schemeClr val="accent2">
                    <a:lumMod val="75000"/>
                  </a:schemeClr>
                </a:solidFill>
                <a:latin typeface="Calibri" pitchFamily="34" charset="0"/>
              </a:rPr>
              <a:t>ОЗНАКОМЛЕНИЕ С РЕЗУЛЬТАТАМИ ЕГЭ</a:t>
            </a:r>
            <a:endParaRPr lang="ru-RU" sz="3800" b="1" dirty="0" smtClean="0">
              <a:latin typeface="Calibri" pitchFamily="34" charset="0"/>
            </a:endParaRPr>
          </a:p>
        </p:txBody>
      </p:sp>
      <p:sp>
        <p:nvSpPr>
          <p:cNvPr id="5124" name="Rectangle 4"/>
          <p:cNvSpPr>
            <a:spLocks noGrp="1" noChangeArrowheads="1"/>
          </p:cNvSpPr>
          <p:nvPr>
            <p:ph type="body" idx="4294967295"/>
          </p:nvPr>
        </p:nvSpPr>
        <p:spPr>
          <a:xfrm>
            <a:off x="539750" y="1773238"/>
            <a:ext cx="8229600" cy="4679950"/>
          </a:xfrm>
        </p:spPr>
        <p:txBody>
          <a:bodyPr rtlCol="0">
            <a:normAutofit fontScale="77500" lnSpcReduction="20000"/>
          </a:bodyPr>
          <a:lstStyle/>
          <a:p>
            <a:pPr algn="just" fontAlgn="auto">
              <a:spcAft>
                <a:spcPts val="0"/>
              </a:spcAft>
              <a:buFont typeface="Arial" pitchFamily="34" charset="0"/>
              <a:buChar char="•"/>
              <a:defRPr/>
            </a:pPr>
            <a:r>
              <a:rPr lang="ru-RU" sz="2800" b="1" dirty="0">
                <a:solidFill>
                  <a:srgbClr val="002060"/>
                </a:solidFill>
                <a:latin typeface="Calibri" pitchFamily="34" charset="0"/>
              </a:rPr>
              <a:t>После проверки экзаменационных работ ЕГЭ на региональном </a:t>
            </a:r>
            <a:r>
              <a:rPr lang="ru-RU" sz="2800" b="1" dirty="0" smtClean="0">
                <a:solidFill>
                  <a:srgbClr val="002060"/>
                </a:solidFill>
                <a:latin typeface="Calibri" pitchFamily="34" charset="0"/>
              </a:rPr>
              <a:t> </a:t>
            </a:r>
            <a:r>
              <a:rPr lang="ru-RU" sz="2800" b="1" dirty="0">
                <a:solidFill>
                  <a:srgbClr val="002060"/>
                </a:solidFill>
                <a:latin typeface="Calibri" pitchFamily="34" charset="0"/>
              </a:rPr>
              <a:t>и федеральном уровне (централизованная проверка </a:t>
            </a:r>
            <a:r>
              <a:rPr lang="ru-RU" sz="2800" b="1" dirty="0" smtClean="0">
                <a:solidFill>
                  <a:srgbClr val="002060"/>
                </a:solidFill>
                <a:latin typeface="Calibri" pitchFamily="34" charset="0"/>
              </a:rPr>
              <a:t>первой части) Государственная </a:t>
            </a:r>
            <a:r>
              <a:rPr lang="ru-RU" sz="2800" b="1" dirty="0">
                <a:solidFill>
                  <a:srgbClr val="002060"/>
                </a:solidFill>
                <a:latin typeface="Calibri" pitchFamily="34" charset="0"/>
              </a:rPr>
              <a:t>экзаменационная комиссия Санкт-Петербурга (ГЭК) на своем заседании рассматривает результаты ГИА-11 по каждому общеобразовательному предмету и принимает решение об их утверждении или отмене. </a:t>
            </a:r>
            <a:endParaRPr lang="ru-RU" sz="2800" b="1" dirty="0" smtClean="0">
              <a:solidFill>
                <a:srgbClr val="002060"/>
              </a:solidFill>
              <a:latin typeface="Calibri" pitchFamily="34" charset="0"/>
            </a:endParaRPr>
          </a:p>
          <a:p>
            <a:pPr algn="just" fontAlgn="auto">
              <a:spcAft>
                <a:spcPts val="0"/>
              </a:spcAft>
              <a:buFont typeface="Arial" pitchFamily="34" charset="0"/>
              <a:buChar char="•"/>
              <a:defRPr/>
            </a:pPr>
            <a:r>
              <a:rPr lang="ru-RU" sz="2800" b="1" dirty="0" smtClean="0">
                <a:solidFill>
                  <a:srgbClr val="002060"/>
                </a:solidFill>
                <a:latin typeface="Calibri" pitchFamily="34" charset="0"/>
              </a:rPr>
              <a:t>После </a:t>
            </a:r>
            <a:r>
              <a:rPr lang="ru-RU" sz="2800" b="1" dirty="0">
                <a:solidFill>
                  <a:srgbClr val="002060"/>
                </a:solidFill>
                <a:latin typeface="Calibri" pitchFamily="34" charset="0"/>
              </a:rPr>
              <a:t>утверждения результаты ГИА-11 передаются в образовательные организации, а также в отделы образования администраций районов Санкт-Петербурга для ознакомления участников ГИА-11 с полученными ими результатами.</a:t>
            </a:r>
          </a:p>
          <a:p>
            <a:pPr algn="just" fontAlgn="auto">
              <a:spcAft>
                <a:spcPts val="0"/>
              </a:spcAft>
              <a:buFont typeface="Arial" pitchFamily="34" charset="0"/>
              <a:buChar char="•"/>
              <a:defRPr/>
            </a:pPr>
            <a:r>
              <a:rPr lang="ru-RU" sz="2800" b="1" dirty="0">
                <a:solidFill>
                  <a:srgbClr val="002060"/>
                </a:solidFill>
                <a:latin typeface="Calibri" pitchFamily="34" charset="0"/>
              </a:rPr>
              <a:t>Ознакомление участников ЕГЭ с полученными ими результатами по общеобразовательному предмету осуществляется не позднее трех рабочих дней со дня их утверждения ГЭК.</a:t>
            </a:r>
          </a:p>
          <a:p>
            <a:pPr marL="0" indent="0" fontAlgn="auto">
              <a:spcAft>
                <a:spcPts val="0"/>
              </a:spcAft>
              <a:buFont typeface="Arial" pitchFamily="34" charset="0"/>
              <a:buNone/>
              <a:defRPr/>
            </a:pPr>
            <a:endParaRPr lang="ru-RU" sz="2600" dirty="0" smtClean="0"/>
          </a:p>
        </p:txBody>
      </p:sp>
      <p:grpSp>
        <p:nvGrpSpPr>
          <p:cNvPr id="38916" name="Group 5"/>
          <p:cNvGrpSpPr>
            <a:grpSpLocks/>
          </p:cNvGrpSpPr>
          <p:nvPr/>
        </p:nvGrpSpPr>
        <p:grpSpPr bwMode="auto">
          <a:xfrm>
            <a:off x="0" y="-26988"/>
            <a:ext cx="9118600" cy="1125538"/>
            <a:chOff x="0" y="0"/>
            <a:chExt cx="5744" cy="709"/>
          </a:xfrm>
        </p:grpSpPr>
        <p:pic>
          <p:nvPicPr>
            <p:cNvPr id="38917"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8"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9"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0"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11008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algn="just">
              <a:buFont typeface="Wingdings" pitchFamily="2" charset="2"/>
              <a:buChar char="v"/>
            </a:pPr>
            <a:endParaRPr lang="ru-RU" sz="2400" b="1" dirty="0" smtClean="0">
              <a:solidFill>
                <a:schemeClr val="accent1">
                  <a:lumMod val="50000"/>
                </a:schemeClr>
              </a:solidFill>
              <a:latin typeface="Cambria" panose="02040503050406030204" pitchFamily="18" charset="0"/>
            </a:endParaRPr>
          </a:p>
          <a:p>
            <a:pPr lvl="0">
              <a:buFont typeface="Wingdings" pitchFamily="2" charset="2"/>
              <a:buChar char="v"/>
            </a:pPr>
            <a:endParaRPr lang="ru-RU" sz="2800" b="1" dirty="0">
              <a:solidFill>
                <a:srgbClr val="496DA7"/>
              </a:solidFill>
              <a:latin typeface="Cambria" panose="02040503050406030204" pitchFamily="18" charset="0"/>
            </a:endParaRPr>
          </a:p>
          <a:p>
            <a:pPr marL="0" indent="0">
              <a:buNone/>
            </a:pPr>
            <a:endParaRPr lang="ru-RU" sz="2800" b="1" dirty="0">
              <a:solidFill>
                <a:srgbClr val="496DA7"/>
              </a:solidFill>
              <a:latin typeface="Cambria" panose="02040503050406030204" pitchFamily="18" charset="0"/>
            </a:endParaRPr>
          </a:p>
          <a:p>
            <a:pPr marL="0" indent="0" eaLnBrk="1" hangingPunct="1">
              <a:buNone/>
            </a:pPr>
            <a:endParaRPr lang="ru-RU" sz="2600" dirty="0" smtClean="0"/>
          </a:p>
        </p:txBody>
      </p:sp>
      <p:grpSp>
        <p:nvGrpSpPr>
          <p:cNvPr id="5125" name="Group 5"/>
          <p:cNvGrpSpPr>
            <a:grpSpLocks/>
          </p:cNvGrpSpPr>
          <p:nvPr/>
        </p:nvGrpSpPr>
        <p:grpSpPr bwMode="auto">
          <a:xfrm>
            <a:off x="0" y="-26988"/>
            <a:ext cx="9252520" cy="165578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323528" y="1663222"/>
            <a:ext cx="8640960" cy="5016758"/>
          </a:xfrm>
          <a:prstGeom prst="rect">
            <a:avLst/>
          </a:prstGeom>
        </p:spPr>
        <p:txBody>
          <a:bodyPr wrap="square">
            <a:spAutoFit/>
          </a:bodyPr>
          <a:lstStyle/>
          <a:p>
            <a:pPr algn="ctr"/>
            <a:r>
              <a:rPr lang="ru-RU" sz="3200" b="1" dirty="0">
                <a:solidFill>
                  <a:srgbClr val="C00000"/>
                </a:solidFill>
                <a:latin typeface="+mj-lt"/>
              </a:rPr>
              <a:t>Единый государственный экзамен в 2021 году пройдет без масштабных </a:t>
            </a:r>
            <a:r>
              <a:rPr lang="ru-RU" sz="3200" b="1" dirty="0" smtClean="0">
                <a:solidFill>
                  <a:srgbClr val="C00000"/>
                </a:solidFill>
                <a:latin typeface="+mj-lt"/>
              </a:rPr>
              <a:t>преобразований, -заявляют в </a:t>
            </a:r>
            <a:r>
              <a:rPr lang="ru-RU" sz="3200" b="1" dirty="0" err="1" smtClean="0">
                <a:solidFill>
                  <a:srgbClr val="C00000"/>
                </a:solidFill>
                <a:latin typeface="+mj-lt"/>
              </a:rPr>
              <a:t>Рособрнадзоре</a:t>
            </a:r>
            <a:endParaRPr lang="ru-RU" sz="3200" b="1" dirty="0" smtClean="0">
              <a:solidFill>
                <a:srgbClr val="002060"/>
              </a:solidFill>
              <a:latin typeface="+mj-lt"/>
            </a:endParaRPr>
          </a:p>
          <a:p>
            <a:pPr algn="just"/>
            <a:r>
              <a:rPr lang="ru-RU" sz="2800" b="1" dirty="0">
                <a:solidFill>
                  <a:srgbClr val="002060"/>
                </a:solidFill>
              </a:rPr>
              <a:t>В соответствии с проектом расписания ЕГЭ, планируется, что в 2021 году экзамены традиционно пройдут в три этапа: досрочный (с 22 марта по 16 апреля), основной (с 24 мая по 1 июля) и дополнительный (с 3 по 17 </a:t>
            </a:r>
            <a:r>
              <a:rPr lang="ru-RU" sz="2800" b="1" dirty="0" smtClean="0">
                <a:solidFill>
                  <a:srgbClr val="002060"/>
                </a:solidFill>
              </a:rPr>
              <a:t>сентября)</a:t>
            </a:r>
            <a:endParaRPr lang="ru-RU" sz="2800" b="1" dirty="0">
              <a:solidFill>
                <a:srgbClr val="002060"/>
              </a:solidFill>
              <a:latin typeface="+mj-lt"/>
            </a:endParaRPr>
          </a:p>
          <a:p>
            <a:pPr algn="just"/>
            <a:r>
              <a:rPr lang="ru-RU" sz="2800" b="1" dirty="0">
                <a:solidFill>
                  <a:srgbClr val="002060"/>
                </a:solidFill>
                <a:latin typeface="+mj-lt"/>
              </a:rPr>
              <a:t>«Никаких серьезных изменений не предвидится. Мы работаем в рамках </a:t>
            </a:r>
            <a:r>
              <a:rPr lang="ru-RU" sz="2800" b="1" dirty="0" smtClean="0">
                <a:solidFill>
                  <a:srgbClr val="002060"/>
                </a:solidFill>
                <a:latin typeface="+mj-lt"/>
              </a:rPr>
              <a:t>документов, которые существуют на сегодняшний день</a:t>
            </a:r>
            <a:endParaRPr lang="ru-RU" sz="2800" b="1" i="0" dirty="0">
              <a:solidFill>
                <a:srgbClr val="002060"/>
              </a:solidFill>
              <a:effectLst/>
              <a:latin typeface="+mj-lt"/>
            </a:endParaRPr>
          </a:p>
        </p:txBody>
      </p:sp>
    </p:spTree>
    <p:extLst>
      <p:ext uri="{BB962C8B-B14F-4D97-AF65-F5344CB8AC3E}">
        <p14:creationId xmlns:p14="http://schemas.microsoft.com/office/powerpoint/2010/main" val="14755434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82625"/>
            <a:ext cx="9144000" cy="618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268413"/>
            <a:ext cx="8229600" cy="360362"/>
          </a:xfrm>
        </p:spPr>
        <p:txBody>
          <a:bodyPr rtlCol="0">
            <a:normAutofit fontScale="90000"/>
          </a:bodyPr>
          <a:lstStyle/>
          <a:p>
            <a:pPr fontAlgn="auto">
              <a:spcAft>
                <a:spcPts val="0"/>
              </a:spcAft>
              <a:defRPr/>
            </a:pPr>
            <a:r>
              <a:rPr lang="ru-RU" sz="3800" b="1" dirty="0" smtClean="0">
                <a:solidFill>
                  <a:schemeClr val="accent2">
                    <a:lumMod val="75000"/>
                  </a:schemeClr>
                </a:solidFill>
                <a:latin typeface="Calibri" pitchFamily="34" charset="0"/>
              </a:rPr>
              <a:t>ДЕЙСТВИЕ  РЕЗУЛЬТАТОВ   ЕГЭ</a:t>
            </a:r>
            <a:endParaRPr lang="ru-RU" sz="3800" b="1" dirty="0" smtClean="0">
              <a:latin typeface="Calibri" pitchFamily="34" charset="0"/>
            </a:endParaRPr>
          </a:p>
        </p:txBody>
      </p:sp>
      <p:sp>
        <p:nvSpPr>
          <p:cNvPr id="5124" name="Rectangle 4"/>
          <p:cNvSpPr>
            <a:spLocks noGrp="1" noChangeArrowheads="1"/>
          </p:cNvSpPr>
          <p:nvPr>
            <p:ph type="body" idx="4294967295"/>
          </p:nvPr>
        </p:nvSpPr>
        <p:spPr>
          <a:xfrm>
            <a:off x="539750" y="1773238"/>
            <a:ext cx="8229600" cy="4968875"/>
          </a:xfrm>
        </p:spPr>
        <p:txBody>
          <a:bodyPr rtlCol="0">
            <a:normAutofit fontScale="85000" lnSpcReduction="20000"/>
          </a:bodyPr>
          <a:lstStyle/>
          <a:p>
            <a:pPr algn="just" fontAlgn="auto">
              <a:spcAft>
                <a:spcPts val="0"/>
              </a:spcAft>
              <a:buFont typeface="Arial" pitchFamily="34" charset="0"/>
              <a:buChar char="•"/>
              <a:defRPr/>
            </a:pPr>
            <a:r>
              <a:rPr lang="ru-RU" sz="2800" b="1" dirty="0">
                <a:solidFill>
                  <a:srgbClr val="002060"/>
                </a:solidFill>
                <a:latin typeface="Calibri" pitchFamily="34" charset="0"/>
              </a:rPr>
              <a:t>В Санкт-Петербурге разработана система информирования о результатах ЕГЭ. Ознакомиться с результатами ЕГЭ по образовательным предметам участники ЕГЭ, сдававшие экзамены в Санкт-Петербурге, могут воспользовавшись соответствующей ссылкой на </a:t>
            </a:r>
            <a:r>
              <a:rPr lang="ru-RU" sz="2800" b="1" dirty="0">
                <a:solidFill>
                  <a:srgbClr val="002060"/>
                </a:solidFill>
                <a:latin typeface="Calibri" pitchFamily="34" charset="0"/>
                <a:hlinkClick r:id="rId3"/>
              </a:rPr>
              <a:t>главной странице Официального информационного портала государственной итоговой аттестации выпускников 9 и 11 классов в Санкт-Петербурге</a:t>
            </a:r>
            <a:r>
              <a:rPr lang="ru-RU" sz="2800" b="1" dirty="0">
                <a:solidFill>
                  <a:srgbClr val="002060"/>
                </a:solidFill>
                <a:latin typeface="Calibri" pitchFamily="34" charset="0"/>
              </a:rPr>
              <a:t>.</a:t>
            </a:r>
          </a:p>
          <a:p>
            <a:pPr algn="just" fontAlgn="auto">
              <a:spcAft>
                <a:spcPts val="0"/>
              </a:spcAft>
              <a:buFont typeface="Arial" pitchFamily="34" charset="0"/>
              <a:buChar char="•"/>
              <a:defRPr/>
            </a:pPr>
            <a:r>
              <a:rPr lang="ru-RU" sz="2800" b="1" dirty="0">
                <a:solidFill>
                  <a:srgbClr val="002060"/>
                </a:solidFill>
                <a:latin typeface="Calibri" pitchFamily="34" charset="0"/>
              </a:rPr>
              <a:t>Если участник не согласен с результатами ГИА-11, он может подать апелляцию в течение 2 рабочих дней после официального объявления результатов.</a:t>
            </a:r>
          </a:p>
          <a:p>
            <a:pPr algn="just" fontAlgn="auto">
              <a:spcAft>
                <a:spcPts val="0"/>
              </a:spcAft>
              <a:buFont typeface="Arial" pitchFamily="34" charset="0"/>
              <a:buChar char="•"/>
              <a:defRPr/>
            </a:pPr>
            <a:r>
              <a:rPr lang="ru-RU" sz="2800" b="1" dirty="0">
                <a:solidFill>
                  <a:srgbClr val="002060"/>
                </a:solidFill>
                <a:latin typeface="Calibri" pitchFamily="34" charset="0"/>
              </a:rPr>
              <a:t>Результаты ЕГЭ каждого участника заносятся в федеральную информационную систему.</a:t>
            </a:r>
          </a:p>
          <a:p>
            <a:pPr algn="just" fontAlgn="auto">
              <a:spcAft>
                <a:spcPts val="0"/>
              </a:spcAft>
              <a:buFont typeface="Arial" pitchFamily="34" charset="0"/>
              <a:buChar char="•"/>
              <a:defRPr/>
            </a:pPr>
            <a:r>
              <a:rPr lang="ru-RU" sz="2800" b="1" dirty="0">
                <a:solidFill>
                  <a:srgbClr val="002060"/>
                </a:solidFill>
                <a:latin typeface="Calibri" pitchFamily="34" charset="0"/>
              </a:rPr>
              <a:t>Результаты ЕГЭ действительны в течение 4 лет, следующих за годом получения этих результатов.</a:t>
            </a:r>
          </a:p>
          <a:p>
            <a:pPr marL="0" indent="0" fontAlgn="auto">
              <a:spcAft>
                <a:spcPts val="0"/>
              </a:spcAft>
              <a:buFont typeface="Arial" pitchFamily="34" charset="0"/>
              <a:buNone/>
              <a:defRPr/>
            </a:pPr>
            <a:endParaRPr lang="ru-RU" sz="2600" dirty="0" smtClean="0"/>
          </a:p>
        </p:txBody>
      </p:sp>
      <p:grpSp>
        <p:nvGrpSpPr>
          <p:cNvPr id="39940" name="Group 5"/>
          <p:cNvGrpSpPr>
            <a:grpSpLocks/>
          </p:cNvGrpSpPr>
          <p:nvPr/>
        </p:nvGrpSpPr>
        <p:grpSpPr bwMode="auto">
          <a:xfrm>
            <a:off x="0" y="-26988"/>
            <a:ext cx="9118600" cy="1125538"/>
            <a:chOff x="0" y="0"/>
            <a:chExt cx="5744" cy="709"/>
          </a:xfrm>
        </p:grpSpPr>
        <p:pic>
          <p:nvPicPr>
            <p:cNvPr id="39941" name="Picture 12" descr="http://shteltn.ucoz.ru/_nw/1/81465818.jpg"/>
            <p:cNvPicPr>
              <a:picLocks noChangeAspect="1" noChangeArrowheads="1"/>
            </p:cNvPicPr>
            <p:nvPr/>
          </p:nvPicPr>
          <p:blipFill>
            <a:blip r:embed="rId4">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7" descr="8376805_P00D0"/>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8" descr="логотип новый 3 (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4"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3245139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23850" y="260350"/>
            <a:ext cx="8350250" cy="647700"/>
          </a:xfrm>
        </p:spPr>
        <p:txBody>
          <a:bodyPr rtlCol="0">
            <a:normAutofit/>
          </a:bodyPr>
          <a:lstStyle/>
          <a:p>
            <a:pPr eaLnBrk="1" fontAlgn="auto" hangingPunct="1">
              <a:spcAft>
                <a:spcPts val="0"/>
              </a:spcAft>
              <a:defRPr/>
            </a:pPr>
            <a:r>
              <a:rPr lang="ru-RU" sz="2800" b="1" dirty="0" smtClean="0">
                <a:solidFill>
                  <a:srgbClr val="C00000"/>
                </a:solidFill>
                <a:latin typeface="Calibri" pitchFamily="34" charset="0"/>
              </a:rPr>
              <a:t>Допуск к повторному прохождению ГИА</a:t>
            </a:r>
          </a:p>
        </p:txBody>
      </p:sp>
      <p:sp>
        <p:nvSpPr>
          <p:cNvPr id="5124" name="Rectangle 4"/>
          <p:cNvSpPr>
            <a:spLocks noGrp="1" noChangeArrowheads="1"/>
          </p:cNvSpPr>
          <p:nvPr>
            <p:ph type="body" idx="4294967295"/>
          </p:nvPr>
        </p:nvSpPr>
        <p:spPr>
          <a:xfrm>
            <a:off x="323850" y="908050"/>
            <a:ext cx="8445500" cy="5545138"/>
          </a:xfrm>
        </p:spPr>
        <p:txBody>
          <a:bodyPr rtlCol="0">
            <a:normAutofit/>
          </a:bodyPr>
          <a:lstStyle/>
          <a:p>
            <a:pPr algn="just" eaLnBrk="1" fontAlgn="auto" hangingPunct="1">
              <a:spcAft>
                <a:spcPts val="0"/>
              </a:spcAft>
              <a:buFont typeface="Wingdings" pitchFamily="2" charset="2"/>
              <a:buChar char="v"/>
              <a:defRPr/>
            </a:pPr>
            <a:r>
              <a:rPr lang="ru-RU" sz="2800" b="1" dirty="0" smtClean="0">
                <a:solidFill>
                  <a:srgbClr val="002060"/>
                </a:solidFill>
                <a:latin typeface="Calibri" pitchFamily="34" charset="0"/>
              </a:rPr>
              <a:t>если обучающийся не </a:t>
            </a:r>
            <a:r>
              <a:rPr lang="ru-RU" sz="2800" b="1" dirty="0">
                <a:solidFill>
                  <a:srgbClr val="002060"/>
                </a:solidFill>
                <a:latin typeface="Calibri" pitchFamily="34" charset="0"/>
              </a:rPr>
              <a:t>набрал </a:t>
            </a:r>
            <a:r>
              <a:rPr lang="ru-RU" sz="2800" b="1" dirty="0">
                <a:solidFill>
                  <a:srgbClr val="002060"/>
                </a:solidFill>
                <a:latin typeface="Calibri" pitchFamily="34" charset="0"/>
                <a:hlinkClick r:id="rId3"/>
              </a:rPr>
              <a:t>минимального количества </a:t>
            </a:r>
            <a:r>
              <a:rPr lang="ru-RU" sz="2800" b="1" dirty="0" smtClean="0">
                <a:solidFill>
                  <a:srgbClr val="002060"/>
                </a:solidFill>
                <a:latin typeface="Calibri" pitchFamily="34" charset="0"/>
                <a:hlinkClick r:id="rId3"/>
              </a:rPr>
              <a:t>баллов</a:t>
            </a:r>
            <a:r>
              <a:rPr lang="ru-RU" sz="2800" b="1" dirty="0" smtClean="0">
                <a:solidFill>
                  <a:srgbClr val="002060"/>
                </a:solidFill>
                <a:latin typeface="Calibri" pitchFamily="34" charset="0"/>
              </a:rPr>
              <a:t> по </a:t>
            </a:r>
            <a:r>
              <a:rPr lang="ru-RU" sz="2800" b="1" dirty="0">
                <a:solidFill>
                  <a:srgbClr val="002060"/>
                </a:solidFill>
                <a:latin typeface="Calibri" pitchFamily="34" charset="0"/>
              </a:rPr>
              <a:t>одному из обязательных предметов (русский язык или математика</a:t>
            </a:r>
            <a:r>
              <a:rPr lang="ru-RU" sz="2800" b="1" dirty="0" smtClean="0">
                <a:solidFill>
                  <a:srgbClr val="002060"/>
                </a:solidFill>
                <a:latin typeface="Calibri" pitchFamily="34" charset="0"/>
              </a:rPr>
              <a:t>);</a:t>
            </a:r>
          </a:p>
          <a:p>
            <a:pPr algn="just" eaLnBrk="1" fontAlgn="auto" hangingPunct="1">
              <a:spcAft>
                <a:spcPts val="0"/>
              </a:spcAft>
              <a:buFont typeface="Wingdings" pitchFamily="2" charset="2"/>
              <a:buChar char="v"/>
              <a:defRPr/>
            </a:pPr>
            <a:r>
              <a:rPr lang="ru-RU" sz="2800" b="1" dirty="0">
                <a:solidFill>
                  <a:srgbClr val="002060"/>
                </a:solidFill>
                <a:latin typeface="Calibri" pitchFamily="34" charset="0"/>
              </a:rPr>
              <a:t>если участник ГИА-11 не явился на экзамен по уважительной причине (болезнь или иные обстоятельства, подтвержденные документально);</a:t>
            </a:r>
          </a:p>
          <a:p>
            <a:pPr algn="just" eaLnBrk="1" fontAlgn="auto" hangingPunct="1">
              <a:spcAft>
                <a:spcPts val="0"/>
              </a:spcAft>
              <a:buFont typeface="Wingdings" pitchFamily="2" charset="2"/>
              <a:buChar char="v"/>
              <a:defRPr/>
            </a:pPr>
            <a:r>
              <a:rPr lang="ru-RU" sz="2800" b="1" dirty="0" smtClean="0">
                <a:solidFill>
                  <a:srgbClr val="002060"/>
                </a:solidFill>
                <a:latin typeface="Calibri" pitchFamily="34" charset="0"/>
              </a:rPr>
              <a:t>если участник ГИА-11 не завершил выполнение экзаменационной работы по объективным причинам (болезнь или иные обстоятельства, подтвержденные документально);</a:t>
            </a:r>
          </a:p>
          <a:p>
            <a:pPr algn="just" eaLnBrk="1" fontAlgn="auto" hangingPunct="1">
              <a:spcAft>
                <a:spcPts val="0"/>
              </a:spcAft>
              <a:buFont typeface="Wingdings" pitchFamily="2" charset="2"/>
              <a:buChar char="v"/>
              <a:defRPr/>
            </a:pPr>
            <a:endParaRPr lang="ru-RU" sz="2800" dirty="0">
              <a:latin typeface="Cambria" pitchFamily="18" charset="0"/>
            </a:endParaRPr>
          </a:p>
          <a:p>
            <a:pPr marL="0" indent="0" eaLnBrk="1" fontAlgn="auto" hangingPunct="1">
              <a:spcAft>
                <a:spcPts val="0"/>
              </a:spcAft>
              <a:buFont typeface="Arial" pitchFamily="34" charset="0"/>
              <a:buNone/>
              <a:defRPr/>
            </a:pPr>
            <a:endParaRPr lang="ru-RU" sz="2600" dirty="0" smtClean="0"/>
          </a:p>
        </p:txBody>
      </p:sp>
    </p:spTree>
    <p:extLst>
      <p:ext uri="{BB962C8B-B14F-4D97-AF65-F5344CB8AC3E}">
        <p14:creationId xmlns:p14="http://schemas.microsoft.com/office/powerpoint/2010/main" val="40006946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395288" y="188913"/>
            <a:ext cx="8278812" cy="485775"/>
          </a:xfrm>
        </p:spPr>
        <p:txBody>
          <a:bodyPr rtlCol="0">
            <a:normAutofit fontScale="90000"/>
          </a:bodyPr>
          <a:lstStyle/>
          <a:p>
            <a:pPr eaLnBrk="1" fontAlgn="auto" hangingPunct="1">
              <a:spcAft>
                <a:spcPts val="0"/>
              </a:spcAft>
              <a:defRPr/>
            </a:pPr>
            <a:endParaRPr lang="ru-RU" sz="3800" b="1" dirty="0" smtClean="0"/>
          </a:p>
        </p:txBody>
      </p:sp>
      <p:sp>
        <p:nvSpPr>
          <p:cNvPr id="5124" name="Rectangle 4"/>
          <p:cNvSpPr>
            <a:spLocks noGrp="1" noChangeArrowheads="1"/>
          </p:cNvSpPr>
          <p:nvPr>
            <p:ph type="body" idx="4294967295"/>
          </p:nvPr>
        </p:nvSpPr>
        <p:spPr>
          <a:xfrm>
            <a:off x="107950" y="674688"/>
            <a:ext cx="8661400" cy="5994400"/>
          </a:xfrm>
        </p:spPr>
        <p:txBody>
          <a:bodyPr rtlCol="0">
            <a:normAutofit fontScale="92500" lnSpcReduction="10000"/>
          </a:bodyPr>
          <a:lstStyle/>
          <a:p>
            <a:pPr algn="just" eaLnBrk="1" fontAlgn="auto" hangingPunct="1">
              <a:spcAft>
                <a:spcPts val="0"/>
              </a:spcAft>
              <a:buFont typeface="Arial" pitchFamily="34" charset="0"/>
              <a:buChar char="•"/>
              <a:defRPr/>
            </a:pPr>
            <a:r>
              <a:rPr lang="ru-RU" sz="2800" b="1" dirty="0" smtClean="0">
                <a:solidFill>
                  <a:srgbClr val="002060"/>
                </a:solidFill>
                <a:latin typeface="Calibri" pitchFamily="34" charset="0"/>
              </a:rPr>
              <a:t>если </a:t>
            </a:r>
            <a:r>
              <a:rPr lang="ru-RU" sz="2800" b="1" dirty="0">
                <a:solidFill>
                  <a:srgbClr val="002060"/>
                </a:solidFill>
                <a:latin typeface="Calibri" pitchFamily="34" charset="0"/>
              </a:rPr>
              <a:t>участнику ГИА-11 была удовлетворена апелляция о нарушении установленного порядка проведения ГИА-11;</a:t>
            </a:r>
          </a:p>
          <a:p>
            <a:pPr algn="just" eaLnBrk="1" fontAlgn="auto" hangingPunct="1">
              <a:spcAft>
                <a:spcPts val="0"/>
              </a:spcAft>
              <a:buFont typeface="Arial" pitchFamily="34" charset="0"/>
              <a:buChar char="•"/>
              <a:defRPr/>
            </a:pPr>
            <a:r>
              <a:rPr lang="ru-RU" sz="2800" b="1" dirty="0">
                <a:solidFill>
                  <a:srgbClr val="002060"/>
                </a:solidFill>
                <a:latin typeface="Calibri" pitchFamily="34" charset="0"/>
              </a:rPr>
              <a:t>если результаты участника ГИА-11 были аннулированы по решению председателя Государственной экзаменационной комиссии Санкт-Петербурга (ГЭК), в случае выявления фактов нарушений установленного порядка проведения ГИА-11, совершенных третьими лицами, в том числе и неустановленными</a:t>
            </a:r>
            <a:r>
              <a:rPr lang="ru-RU" sz="2800" b="1" dirty="0" smtClean="0">
                <a:solidFill>
                  <a:srgbClr val="002060"/>
                </a:solidFill>
                <a:latin typeface="Calibri" pitchFamily="34" charset="0"/>
              </a:rPr>
              <a:t>.</a:t>
            </a:r>
          </a:p>
          <a:p>
            <a:pPr algn="just" eaLnBrk="1" fontAlgn="auto" hangingPunct="1">
              <a:spcAft>
                <a:spcPts val="0"/>
              </a:spcAft>
              <a:buFont typeface="Arial" pitchFamily="34" charset="0"/>
              <a:buChar char="•"/>
              <a:defRPr/>
            </a:pPr>
            <a:endParaRPr lang="ru-RU" sz="2800" b="1" dirty="0">
              <a:solidFill>
                <a:srgbClr val="002060"/>
              </a:solidFill>
              <a:latin typeface="Calibri" pitchFamily="34" charset="0"/>
            </a:endParaRPr>
          </a:p>
          <a:p>
            <a:pPr algn="just" eaLnBrk="1" fontAlgn="auto" hangingPunct="1">
              <a:spcAft>
                <a:spcPts val="0"/>
              </a:spcAft>
              <a:buFont typeface="Arial" pitchFamily="34" charset="0"/>
              <a:buChar char="•"/>
              <a:defRPr/>
            </a:pPr>
            <a:r>
              <a:rPr lang="ru-RU" sz="2800" b="1" dirty="0">
                <a:solidFill>
                  <a:srgbClr val="002060"/>
                </a:solidFill>
                <a:latin typeface="Calibri" pitchFamily="34" charset="0"/>
              </a:rPr>
              <a:t>В этом случае такой участник ГИА-11 по решению председателя ГЭК допускается до повторной сдачи экзамена по соответствующему учебному предмету в дополнительный период проведения ГИА-11, установленный единым </a:t>
            </a:r>
            <a:r>
              <a:rPr lang="ru-RU" sz="2800" b="1" dirty="0" smtClean="0">
                <a:solidFill>
                  <a:srgbClr val="002060"/>
                </a:solidFill>
                <a:latin typeface="Calibri" pitchFamily="34" charset="0"/>
              </a:rPr>
              <a:t>расписанием.</a:t>
            </a:r>
            <a:endParaRPr lang="ru-RU" sz="2800" b="1" dirty="0">
              <a:solidFill>
                <a:srgbClr val="002060"/>
              </a:solidFill>
              <a:latin typeface="Calibri" pitchFamily="34" charset="0"/>
            </a:endParaRPr>
          </a:p>
          <a:p>
            <a:pPr marL="0" indent="0" algn="just" eaLnBrk="1" fontAlgn="auto" hangingPunct="1">
              <a:spcAft>
                <a:spcPts val="0"/>
              </a:spcAft>
              <a:buFont typeface="Arial" pitchFamily="34" charset="0"/>
              <a:buNone/>
              <a:defRPr/>
            </a:pPr>
            <a:endParaRPr lang="ru-RU" sz="2800" dirty="0">
              <a:solidFill>
                <a:srgbClr val="C00000"/>
              </a:solidFill>
              <a:latin typeface="Calibri" pitchFamily="34" charset="0"/>
            </a:endParaRPr>
          </a:p>
          <a:p>
            <a:pPr marL="0" indent="0" eaLnBrk="1" fontAlgn="auto" hangingPunct="1">
              <a:spcAft>
                <a:spcPts val="0"/>
              </a:spcAft>
              <a:buFont typeface="Arial" pitchFamily="34" charset="0"/>
              <a:buNone/>
              <a:defRPr/>
            </a:pPr>
            <a:endParaRPr lang="ru-RU" sz="2600" dirty="0" smtClean="0"/>
          </a:p>
        </p:txBody>
      </p:sp>
    </p:spTree>
    <p:extLst>
      <p:ext uri="{BB962C8B-B14F-4D97-AF65-F5344CB8AC3E}">
        <p14:creationId xmlns:p14="http://schemas.microsoft.com/office/powerpoint/2010/main" val="2549317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033463"/>
            <a:ext cx="8229600" cy="955675"/>
          </a:xfrm>
        </p:spPr>
        <p:txBody>
          <a:bodyPr rtlCol="0">
            <a:normAutofit fontScale="90000"/>
          </a:bodyPr>
          <a:lstStyle/>
          <a:p>
            <a:pPr fontAlgn="auto">
              <a:spcAft>
                <a:spcPts val="0"/>
              </a:spcAft>
              <a:defRPr/>
            </a:pPr>
            <a:r>
              <a:rPr lang="ru-RU" sz="3800" b="1" dirty="0" smtClean="0">
                <a:solidFill>
                  <a:schemeClr val="accent2">
                    <a:lumMod val="75000"/>
                  </a:schemeClr>
                </a:solidFill>
                <a:latin typeface="Calibri" pitchFamily="34" charset="0"/>
              </a:rPr>
              <a:t>НЕУДОВЛЕТВОРИТЕЛЬНЫЙ РЕЗУЛЬТАТ ЕГЭ</a:t>
            </a:r>
            <a:endParaRPr lang="ru-RU" sz="3800" b="1" dirty="0" smtClean="0">
              <a:latin typeface="Calibri" pitchFamily="34" charset="0"/>
            </a:endParaRPr>
          </a:p>
        </p:txBody>
      </p:sp>
      <p:sp>
        <p:nvSpPr>
          <p:cNvPr id="5124" name="Rectangle 4"/>
          <p:cNvSpPr>
            <a:spLocks noGrp="1" noChangeArrowheads="1"/>
          </p:cNvSpPr>
          <p:nvPr>
            <p:ph type="body" idx="4294967295"/>
          </p:nvPr>
        </p:nvSpPr>
        <p:spPr>
          <a:xfrm>
            <a:off x="539750" y="2060575"/>
            <a:ext cx="8229600" cy="4537075"/>
          </a:xfrm>
        </p:spPr>
        <p:txBody>
          <a:bodyPr rtlCol="0">
            <a:normAutofit fontScale="77500" lnSpcReduction="20000"/>
          </a:bodyPr>
          <a:lstStyle/>
          <a:p>
            <a:pPr algn="just" fontAlgn="auto">
              <a:spcAft>
                <a:spcPts val="0"/>
              </a:spcAft>
              <a:buFont typeface="Arial" pitchFamily="34" charset="0"/>
              <a:buChar char="•"/>
              <a:defRPr/>
            </a:pPr>
            <a:r>
              <a:rPr lang="ru-RU" sz="2800" b="1" dirty="0">
                <a:solidFill>
                  <a:srgbClr val="002060"/>
                </a:solidFill>
                <a:latin typeface="Calibri" pitchFamily="34" charset="0"/>
              </a:rPr>
              <a:t>Если выпускник текущего года при сдаче </a:t>
            </a:r>
            <a:r>
              <a:rPr lang="ru-RU" sz="2800" b="1" dirty="0" smtClean="0">
                <a:solidFill>
                  <a:srgbClr val="002060"/>
                </a:solidFill>
                <a:latin typeface="Calibri" pitchFamily="34" charset="0"/>
              </a:rPr>
              <a:t>ЕГЭ </a:t>
            </a:r>
            <a:r>
              <a:rPr lang="ru-RU" sz="2800" b="1" dirty="0">
                <a:solidFill>
                  <a:srgbClr val="002060"/>
                </a:solidFill>
                <a:latin typeface="Calibri" pitchFamily="34" charset="0"/>
              </a:rPr>
              <a:t>получает результат ниже </a:t>
            </a:r>
            <a:r>
              <a:rPr lang="ru-RU" sz="2800" b="1" dirty="0">
                <a:solidFill>
                  <a:srgbClr val="002060"/>
                </a:solidFill>
                <a:latin typeface="Calibri" pitchFamily="34" charset="0"/>
                <a:hlinkClick r:id="rId3"/>
              </a:rPr>
              <a:t>минимального количества баллов</a:t>
            </a:r>
            <a:r>
              <a:rPr lang="ru-RU" sz="2800" b="1" dirty="0">
                <a:solidFill>
                  <a:srgbClr val="002060"/>
                </a:solidFill>
                <a:latin typeface="Calibri" pitchFamily="34" charset="0"/>
              </a:rPr>
              <a:t> по одному из обязательных предметов (русский язык или математика</a:t>
            </a:r>
            <a:r>
              <a:rPr lang="ru-RU" sz="2800" b="1" dirty="0" smtClean="0">
                <a:solidFill>
                  <a:srgbClr val="002060"/>
                </a:solidFill>
                <a:latin typeface="Calibri" pitchFamily="34" charset="0"/>
              </a:rPr>
              <a:t>), </a:t>
            </a:r>
            <a:r>
              <a:rPr lang="ru-RU" sz="2800" b="1" dirty="0">
                <a:solidFill>
                  <a:srgbClr val="002060"/>
                </a:solidFill>
                <a:latin typeface="Calibri" pitchFamily="34" charset="0"/>
              </a:rPr>
              <a:t>то он может пересдать этот экзамен в этом же году. Сделать это можно в резервные дни в текущем году, которые устанавливаются ежегодным приказом Министерства </a:t>
            </a:r>
            <a:r>
              <a:rPr lang="ru-RU" sz="2800" b="1" dirty="0" smtClean="0">
                <a:solidFill>
                  <a:srgbClr val="002060"/>
                </a:solidFill>
                <a:latin typeface="Calibri" pitchFamily="34" charset="0"/>
              </a:rPr>
              <a:t>просвещения  </a:t>
            </a:r>
            <a:r>
              <a:rPr lang="ru-RU" sz="2800" b="1" dirty="0">
                <a:solidFill>
                  <a:srgbClr val="002060"/>
                </a:solidFill>
                <a:latin typeface="Calibri" pitchFamily="34" charset="0"/>
              </a:rPr>
              <a:t>Российской Федерации.</a:t>
            </a:r>
          </a:p>
          <a:p>
            <a:pPr algn="just" fontAlgn="auto">
              <a:spcAft>
                <a:spcPts val="0"/>
              </a:spcAft>
              <a:buFont typeface="Arial" pitchFamily="34" charset="0"/>
              <a:buChar char="•"/>
              <a:defRPr/>
            </a:pPr>
            <a:r>
              <a:rPr lang="ru-RU" sz="2800" b="1" dirty="0">
                <a:solidFill>
                  <a:srgbClr val="002060"/>
                </a:solidFill>
                <a:latin typeface="Calibri" pitchFamily="34" charset="0"/>
              </a:rPr>
              <a:t>Если выпускник текущего года получает результаты ниже </a:t>
            </a:r>
            <a:r>
              <a:rPr lang="ru-RU" sz="2800" b="1" dirty="0">
                <a:solidFill>
                  <a:srgbClr val="002060"/>
                </a:solidFill>
                <a:latin typeface="Calibri" pitchFamily="34" charset="0"/>
                <a:hlinkClick r:id="rId3"/>
              </a:rPr>
              <a:t>минимального количества баллов</a:t>
            </a:r>
            <a:r>
              <a:rPr lang="ru-RU" sz="2800" b="1" dirty="0">
                <a:solidFill>
                  <a:srgbClr val="002060"/>
                </a:solidFill>
                <a:latin typeface="Calibri" pitchFamily="34" charset="0"/>
              </a:rPr>
              <a:t> и по русскому языку, и по математике, он сможет пересдать ГИА-11 только в следующем году.</a:t>
            </a:r>
          </a:p>
          <a:p>
            <a:pPr algn="just" fontAlgn="auto">
              <a:spcAft>
                <a:spcPts val="0"/>
              </a:spcAft>
              <a:buFont typeface="Arial" pitchFamily="34" charset="0"/>
              <a:buChar char="•"/>
              <a:defRPr/>
            </a:pPr>
            <a:r>
              <a:rPr lang="ru-RU" sz="2800" b="1" dirty="0">
                <a:solidFill>
                  <a:srgbClr val="002060"/>
                </a:solidFill>
                <a:latin typeface="Calibri" pitchFamily="34" charset="0"/>
              </a:rPr>
              <a:t>Для повторного прохождения ГИА-11 следует восстановиться в организации, осуществляющей образовательную деятельность на срок, необходимый для прохождения ГИА-11.</a:t>
            </a:r>
          </a:p>
          <a:p>
            <a:pPr marL="0" indent="0" fontAlgn="auto">
              <a:spcAft>
                <a:spcPts val="0"/>
              </a:spcAft>
              <a:buFont typeface="Arial" pitchFamily="34" charset="0"/>
              <a:buNone/>
              <a:defRPr/>
            </a:pPr>
            <a:endParaRPr lang="ru-RU" sz="2600" dirty="0" smtClean="0"/>
          </a:p>
        </p:txBody>
      </p:sp>
      <p:grpSp>
        <p:nvGrpSpPr>
          <p:cNvPr id="40964" name="Group 5"/>
          <p:cNvGrpSpPr>
            <a:grpSpLocks/>
          </p:cNvGrpSpPr>
          <p:nvPr/>
        </p:nvGrpSpPr>
        <p:grpSpPr bwMode="auto">
          <a:xfrm>
            <a:off x="0" y="-26988"/>
            <a:ext cx="9118600" cy="1125538"/>
            <a:chOff x="0" y="0"/>
            <a:chExt cx="5744" cy="709"/>
          </a:xfrm>
        </p:grpSpPr>
        <p:pic>
          <p:nvPicPr>
            <p:cNvPr id="40965" name="Picture 12" descr="http://shteltn.ucoz.ru/_nw/1/81465818.jpg"/>
            <p:cNvPicPr>
              <a:picLocks noChangeAspect="1" noChangeArrowheads="1"/>
            </p:cNvPicPr>
            <p:nvPr/>
          </p:nvPicPr>
          <p:blipFill>
            <a:blip r:embed="rId4">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6" name="Picture 7" descr="8376805_P00D0"/>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8" descr="логотип новый 3 (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15236705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981075"/>
            <a:ext cx="9144000" cy="618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5"/>
            <a:ext cx="8229600" cy="731838"/>
          </a:xfrm>
        </p:spPr>
        <p:txBody>
          <a:bodyPr rtlCol="0">
            <a:normAutofit/>
          </a:bodyPr>
          <a:lstStyle/>
          <a:p>
            <a:pPr fontAlgn="auto">
              <a:spcAft>
                <a:spcPts val="0"/>
              </a:spcAft>
              <a:defRPr/>
            </a:pPr>
            <a:r>
              <a:rPr lang="ru-RU" sz="3600" b="1" dirty="0" smtClean="0">
                <a:solidFill>
                  <a:schemeClr val="accent2">
                    <a:lumMod val="75000"/>
                  </a:schemeClr>
                </a:solidFill>
                <a:latin typeface="Calibri" pitchFamily="34" charset="0"/>
              </a:rPr>
              <a:t>ПОДАЧА АПЕЛЛЯЦИИ</a:t>
            </a:r>
            <a:endParaRPr lang="ru-RU" sz="3600" b="1" dirty="0" smtClean="0">
              <a:latin typeface="Calibri" pitchFamily="34" charset="0"/>
            </a:endParaRPr>
          </a:p>
        </p:txBody>
      </p:sp>
      <p:sp>
        <p:nvSpPr>
          <p:cNvPr id="5124" name="Rectangle 4"/>
          <p:cNvSpPr>
            <a:spLocks noGrp="1" noChangeArrowheads="1"/>
          </p:cNvSpPr>
          <p:nvPr>
            <p:ph type="body" idx="4294967295"/>
          </p:nvPr>
        </p:nvSpPr>
        <p:spPr>
          <a:xfrm>
            <a:off x="539750" y="1700213"/>
            <a:ext cx="8229600" cy="4897437"/>
          </a:xfrm>
        </p:spPr>
        <p:txBody>
          <a:bodyPr rtlCol="0">
            <a:normAutofit/>
          </a:bodyPr>
          <a:lstStyle/>
          <a:p>
            <a:pPr marL="0" indent="0" algn="just" fontAlgn="auto">
              <a:spcAft>
                <a:spcPts val="0"/>
              </a:spcAft>
              <a:buFont typeface="Arial" pitchFamily="34" charset="0"/>
              <a:buNone/>
              <a:defRPr/>
            </a:pPr>
            <a:r>
              <a:rPr lang="ru-RU" sz="2000" b="1" dirty="0">
                <a:solidFill>
                  <a:srgbClr val="002060"/>
                </a:solidFill>
                <a:latin typeface="Calibri" pitchFamily="34" charset="0"/>
              </a:rPr>
              <a:t>Для обеспечения права на объективное оценивание участникам государственной итоговой аттестации по образовательным программам среднего общего образования (ГИА-11) предоставляется право подать в письменной форме апелляцию:</a:t>
            </a:r>
          </a:p>
          <a:p>
            <a:pPr algn="just" fontAlgn="auto">
              <a:spcAft>
                <a:spcPts val="0"/>
              </a:spcAft>
              <a:buFont typeface="Wingdings" pitchFamily="2" charset="2"/>
              <a:buChar char="v"/>
              <a:defRPr/>
            </a:pPr>
            <a:r>
              <a:rPr lang="ru-RU" sz="2000" b="1" dirty="0">
                <a:solidFill>
                  <a:srgbClr val="C00000"/>
                </a:solidFill>
                <a:latin typeface="Calibri" pitchFamily="34" charset="0"/>
              </a:rPr>
              <a:t>о нарушении установленного порядка проведения ГИА-11;</a:t>
            </a:r>
          </a:p>
          <a:p>
            <a:pPr algn="just" fontAlgn="auto">
              <a:spcAft>
                <a:spcPts val="0"/>
              </a:spcAft>
              <a:buFont typeface="Wingdings" pitchFamily="2" charset="2"/>
              <a:buChar char="v"/>
              <a:defRPr/>
            </a:pPr>
            <a:r>
              <a:rPr lang="ru-RU" sz="2000" b="1" dirty="0">
                <a:solidFill>
                  <a:srgbClr val="C00000"/>
                </a:solidFill>
                <a:latin typeface="Calibri" pitchFamily="34" charset="0"/>
              </a:rPr>
              <a:t>о несогласии с выставленными баллами.</a:t>
            </a:r>
          </a:p>
          <a:p>
            <a:pPr marL="0" indent="0" algn="ctr" fontAlgn="auto">
              <a:spcAft>
                <a:spcPts val="0"/>
              </a:spcAft>
              <a:buFont typeface="Arial" pitchFamily="34" charset="0"/>
              <a:buNone/>
              <a:defRPr/>
            </a:pPr>
            <a:r>
              <a:rPr lang="ru-RU" sz="2000" b="1" dirty="0">
                <a:latin typeface="Calibri" pitchFamily="34" charset="0"/>
              </a:rPr>
              <a:t>Не рассматриваются апелляции:</a:t>
            </a:r>
          </a:p>
          <a:p>
            <a:pPr algn="just" fontAlgn="auto">
              <a:spcAft>
                <a:spcPts val="0"/>
              </a:spcAft>
              <a:buFont typeface="Wingdings" pitchFamily="2" charset="2"/>
              <a:buChar char="v"/>
              <a:defRPr/>
            </a:pPr>
            <a:r>
              <a:rPr lang="ru-RU" sz="2000" b="1" dirty="0">
                <a:solidFill>
                  <a:srgbClr val="002060"/>
                </a:solidFill>
                <a:latin typeface="Calibri" pitchFamily="34" charset="0"/>
              </a:rPr>
              <a:t>по вопросам содержания и структуры заданий по учебным предметам;</a:t>
            </a:r>
          </a:p>
          <a:p>
            <a:pPr algn="just" fontAlgn="auto">
              <a:spcAft>
                <a:spcPts val="0"/>
              </a:spcAft>
              <a:buFont typeface="Wingdings" pitchFamily="2" charset="2"/>
              <a:buChar char="v"/>
              <a:defRPr/>
            </a:pPr>
            <a:r>
              <a:rPr lang="ru-RU" sz="2000" b="1" dirty="0">
                <a:solidFill>
                  <a:srgbClr val="002060"/>
                </a:solidFill>
                <a:latin typeface="Calibri" pitchFamily="34" charset="0"/>
              </a:rPr>
              <a:t>по вопросам, связанным с нарушением участником ГИА-11 установленного порядка проведения ГИА-11;</a:t>
            </a:r>
          </a:p>
          <a:p>
            <a:pPr algn="just" fontAlgn="auto">
              <a:spcAft>
                <a:spcPts val="0"/>
              </a:spcAft>
              <a:buFont typeface="Wingdings" pitchFamily="2" charset="2"/>
              <a:buChar char="v"/>
              <a:defRPr/>
            </a:pPr>
            <a:r>
              <a:rPr lang="ru-RU" sz="2000" b="1" dirty="0">
                <a:solidFill>
                  <a:srgbClr val="002060"/>
                </a:solidFill>
                <a:latin typeface="Calibri" pitchFamily="34" charset="0"/>
              </a:rPr>
              <a:t>по вопросам, связанным с неправильным оформлением участником ГИА-11 экзаменационной работы</a:t>
            </a:r>
            <a:r>
              <a:rPr lang="ru-RU" sz="2000" dirty="0">
                <a:solidFill>
                  <a:srgbClr val="002060"/>
                </a:solidFill>
                <a:latin typeface="Cambria" pitchFamily="18" charset="0"/>
              </a:rPr>
              <a:t>.</a:t>
            </a:r>
          </a:p>
          <a:p>
            <a:pPr marL="0" indent="0" fontAlgn="auto">
              <a:spcAft>
                <a:spcPts val="0"/>
              </a:spcAft>
              <a:buFont typeface="Arial" pitchFamily="34" charset="0"/>
              <a:buNone/>
              <a:defRPr/>
            </a:pPr>
            <a:endParaRPr lang="ru-RU" sz="2600" dirty="0" smtClean="0"/>
          </a:p>
        </p:txBody>
      </p:sp>
      <p:grpSp>
        <p:nvGrpSpPr>
          <p:cNvPr id="45060" name="Group 5"/>
          <p:cNvGrpSpPr>
            <a:grpSpLocks/>
          </p:cNvGrpSpPr>
          <p:nvPr/>
        </p:nvGrpSpPr>
        <p:grpSpPr bwMode="auto">
          <a:xfrm>
            <a:off x="0" y="-26988"/>
            <a:ext cx="9118600" cy="1125538"/>
            <a:chOff x="0" y="0"/>
            <a:chExt cx="5744" cy="709"/>
          </a:xfrm>
        </p:grpSpPr>
        <p:pic>
          <p:nvPicPr>
            <p:cNvPr id="45061"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3"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4"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6658130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5"/>
            <a:ext cx="8229600" cy="876300"/>
          </a:xfrm>
        </p:spPr>
        <p:txBody>
          <a:bodyPr rtlCol="0">
            <a:normAutofit/>
          </a:bodyPr>
          <a:lstStyle/>
          <a:p>
            <a:pPr fontAlgn="auto">
              <a:spcAft>
                <a:spcPts val="0"/>
              </a:spcAft>
              <a:defRPr/>
            </a:pPr>
            <a:r>
              <a:rPr lang="ru-RU" sz="3200" b="1" dirty="0" smtClean="0">
                <a:solidFill>
                  <a:schemeClr val="accent2">
                    <a:lumMod val="75000"/>
                  </a:schemeClr>
                </a:solidFill>
                <a:latin typeface="Calibri" pitchFamily="34" charset="0"/>
              </a:rPr>
              <a:t>ПРАВИЛА  ПОДАЧИ  </a:t>
            </a:r>
            <a:r>
              <a:rPr lang="ru-RU" sz="3200" b="1" dirty="0">
                <a:solidFill>
                  <a:schemeClr val="accent2">
                    <a:lumMod val="75000"/>
                  </a:schemeClr>
                </a:solidFill>
                <a:latin typeface="Calibri" pitchFamily="34" charset="0"/>
              </a:rPr>
              <a:t>АПЕЛЛЯЦИИ</a:t>
            </a:r>
            <a:endParaRPr lang="ru-RU" sz="3200" b="1" dirty="0" smtClean="0">
              <a:latin typeface="Calibri" pitchFamily="34" charset="0"/>
            </a:endParaRPr>
          </a:p>
        </p:txBody>
      </p:sp>
      <p:sp>
        <p:nvSpPr>
          <p:cNvPr id="5124" name="Rectangle 4"/>
          <p:cNvSpPr>
            <a:spLocks noGrp="1" noChangeArrowheads="1"/>
          </p:cNvSpPr>
          <p:nvPr>
            <p:ph type="body" idx="4294967295"/>
          </p:nvPr>
        </p:nvSpPr>
        <p:spPr>
          <a:xfrm>
            <a:off x="539750" y="1773238"/>
            <a:ext cx="8229600" cy="4895850"/>
          </a:xfrm>
        </p:spPr>
        <p:txBody>
          <a:bodyPr rtlCol="0">
            <a:normAutofit/>
          </a:bodyPr>
          <a:lstStyle/>
          <a:p>
            <a:pPr marL="0" indent="0" algn="just" fontAlgn="auto">
              <a:spcAft>
                <a:spcPts val="0"/>
              </a:spcAft>
              <a:buFont typeface="Arial" pitchFamily="34" charset="0"/>
              <a:buNone/>
              <a:defRPr/>
            </a:pPr>
            <a:r>
              <a:rPr lang="ru-RU" sz="2800" b="1" dirty="0">
                <a:solidFill>
                  <a:srgbClr val="002060"/>
                </a:solidFill>
                <a:latin typeface="Calibri" pitchFamily="34" charset="0"/>
              </a:rPr>
              <a:t>Апелляция о нарушении установленного порядка проведения ГИА-11 подается участником ГИА-11 в письменной форме в день проведения экзамена, не покидая пункта проведения экзамена (далее - ППЭ</a:t>
            </a:r>
            <a:r>
              <a:rPr lang="ru-RU" sz="2800" b="1" dirty="0" smtClean="0">
                <a:solidFill>
                  <a:srgbClr val="002060"/>
                </a:solidFill>
                <a:latin typeface="Calibri" pitchFamily="34" charset="0"/>
              </a:rPr>
              <a:t>).</a:t>
            </a:r>
          </a:p>
          <a:p>
            <a:pPr marL="0" indent="0" algn="just" fontAlgn="auto">
              <a:spcAft>
                <a:spcPts val="0"/>
              </a:spcAft>
              <a:buFont typeface="Arial" pitchFamily="34" charset="0"/>
              <a:buNone/>
              <a:defRPr/>
            </a:pPr>
            <a:r>
              <a:rPr lang="ru-RU" sz="2800" b="1" dirty="0" smtClean="0">
                <a:solidFill>
                  <a:srgbClr val="002060"/>
                </a:solidFill>
                <a:latin typeface="Calibri" pitchFamily="34" charset="0"/>
              </a:rPr>
              <a:t>Для этого надо обратиться к члену ГЭК в пункте проведения экзамена.</a:t>
            </a:r>
            <a:endParaRPr lang="ru-RU" sz="2800" b="1" dirty="0">
              <a:solidFill>
                <a:srgbClr val="002060"/>
              </a:solidFill>
              <a:latin typeface="Calibri" pitchFamily="34" charset="0"/>
            </a:endParaRPr>
          </a:p>
        </p:txBody>
      </p:sp>
      <p:grpSp>
        <p:nvGrpSpPr>
          <p:cNvPr id="47108" name="Group 5"/>
          <p:cNvGrpSpPr>
            <a:grpSpLocks/>
          </p:cNvGrpSpPr>
          <p:nvPr/>
        </p:nvGrpSpPr>
        <p:grpSpPr bwMode="auto">
          <a:xfrm>
            <a:off x="0" y="-26988"/>
            <a:ext cx="9118600" cy="1125538"/>
            <a:chOff x="0" y="0"/>
            <a:chExt cx="5744" cy="709"/>
          </a:xfrm>
        </p:grpSpPr>
        <p:pic>
          <p:nvPicPr>
            <p:cNvPr id="47109"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0"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1"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2"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12166810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268413"/>
            <a:ext cx="8229600" cy="215900"/>
          </a:xfrm>
        </p:spPr>
        <p:txBody>
          <a:bodyPr rtlCol="0">
            <a:normAutofit fontScale="90000"/>
          </a:bodyPr>
          <a:lstStyle/>
          <a:p>
            <a:pPr fontAlgn="auto">
              <a:spcAft>
                <a:spcPts val="0"/>
              </a:spcAft>
              <a:defRPr/>
            </a:pPr>
            <a:endParaRPr lang="ru-RU" sz="3800" b="1" dirty="0" smtClean="0"/>
          </a:p>
        </p:txBody>
      </p:sp>
      <p:sp>
        <p:nvSpPr>
          <p:cNvPr id="50179" name="Rectangle 4"/>
          <p:cNvSpPr>
            <a:spLocks noGrp="1" noChangeArrowheads="1"/>
          </p:cNvSpPr>
          <p:nvPr>
            <p:ph type="body" idx="4294967295"/>
          </p:nvPr>
        </p:nvSpPr>
        <p:spPr>
          <a:xfrm>
            <a:off x="539750" y="1700213"/>
            <a:ext cx="8229600" cy="4498975"/>
          </a:xfrm>
        </p:spPr>
        <p:txBody>
          <a:bodyPr/>
          <a:lstStyle/>
          <a:p>
            <a:pPr marL="0" indent="0" algn="just">
              <a:buFont typeface="Arial" charset="0"/>
              <a:buNone/>
            </a:pPr>
            <a:r>
              <a:rPr lang="ru-RU" sz="2800" b="1" dirty="0" smtClean="0">
                <a:solidFill>
                  <a:srgbClr val="002060"/>
                </a:solidFill>
                <a:latin typeface="Calibri" pitchFamily="34" charset="0"/>
              </a:rPr>
              <a:t>В случае, если апелляция о нарушении установленного порядка проведения ГИА-11 будет удовлетворена, текущий результат участника экзамена по соответствующему образовательному предмету будет аннулирован и участнику будет предоставлена возможность повторной сдачи экзамена по данному предмету в сроки, предусмотренные </a:t>
            </a:r>
            <a:r>
              <a:rPr lang="ru-RU" sz="2800" b="1" dirty="0" smtClean="0">
                <a:solidFill>
                  <a:srgbClr val="002060"/>
                </a:solidFill>
                <a:latin typeface="Calibri" pitchFamily="34" charset="0"/>
                <a:hlinkClick r:id="rId3"/>
              </a:rPr>
              <a:t>единым расписанием проведения ГИА-11</a:t>
            </a:r>
            <a:r>
              <a:rPr lang="ru-RU" sz="2800" b="1" dirty="0" smtClean="0">
                <a:solidFill>
                  <a:srgbClr val="002060"/>
                </a:solidFill>
                <a:latin typeface="Calibri" pitchFamily="34" charset="0"/>
              </a:rPr>
              <a:t>.</a:t>
            </a:r>
            <a:endParaRPr lang="ru-RU" sz="2600" b="1" dirty="0" smtClean="0">
              <a:solidFill>
                <a:srgbClr val="002060"/>
              </a:solidFill>
              <a:latin typeface="Calibri" pitchFamily="34" charset="0"/>
            </a:endParaRPr>
          </a:p>
        </p:txBody>
      </p:sp>
      <p:grpSp>
        <p:nvGrpSpPr>
          <p:cNvPr id="50180" name="Group 5"/>
          <p:cNvGrpSpPr>
            <a:grpSpLocks/>
          </p:cNvGrpSpPr>
          <p:nvPr/>
        </p:nvGrpSpPr>
        <p:grpSpPr bwMode="auto">
          <a:xfrm>
            <a:off x="0" y="-26988"/>
            <a:ext cx="9118600" cy="1125538"/>
            <a:chOff x="0" y="0"/>
            <a:chExt cx="5744" cy="709"/>
          </a:xfrm>
        </p:grpSpPr>
        <p:pic>
          <p:nvPicPr>
            <p:cNvPr id="50181" name="Picture 12" descr="http://shteltn.ucoz.ru/_nw/1/81465818.jpg"/>
            <p:cNvPicPr>
              <a:picLocks noChangeAspect="1" noChangeArrowheads="1"/>
            </p:cNvPicPr>
            <p:nvPr/>
          </p:nvPicPr>
          <p:blipFill>
            <a:blip r:embed="rId4">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Picture 7" descr="8376805_P00D0"/>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3" name="Picture 8" descr="логотип новый 3 (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4"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33378111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5"/>
            <a:ext cx="8229600" cy="947738"/>
          </a:xfrm>
        </p:spPr>
        <p:txBody>
          <a:bodyPr rtlCol="0">
            <a:normAutofit/>
          </a:bodyPr>
          <a:lstStyle/>
          <a:p>
            <a:pPr fontAlgn="auto">
              <a:spcAft>
                <a:spcPts val="0"/>
              </a:spcAft>
              <a:defRPr/>
            </a:pPr>
            <a:r>
              <a:rPr lang="ru-RU" sz="2800" b="1" dirty="0" smtClean="0">
                <a:solidFill>
                  <a:schemeClr val="accent2">
                    <a:lumMod val="75000"/>
                  </a:schemeClr>
                </a:solidFill>
                <a:latin typeface="Calibri" pitchFamily="34" charset="0"/>
              </a:rPr>
              <a:t>ПОДАЧА  АПЕЛЛЯЦИИ О НЕСОГЛАСИИ С ВЫСТАВЛЕННЫМИ  БАЛЛАМИ</a:t>
            </a:r>
            <a:endParaRPr lang="ru-RU" sz="2800" b="1" dirty="0" smtClean="0">
              <a:latin typeface="Calibri" pitchFamily="34" charset="0"/>
            </a:endParaRPr>
          </a:p>
        </p:txBody>
      </p:sp>
      <p:sp>
        <p:nvSpPr>
          <p:cNvPr id="5124" name="Rectangle 4"/>
          <p:cNvSpPr>
            <a:spLocks noGrp="1" noChangeArrowheads="1"/>
          </p:cNvSpPr>
          <p:nvPr>
            <p:ph type="body" idx="4294967295"/>
          </p:nvPr>
        </p:nvSpPr>
        <p:spPr>
          <a:xfrm>
            <a:off x="539750" y="1916113"/>
            <a:ext cx="8229600" cy="4283075"/>
          </a:xfrm>
        </p:spPr>
        <p:txBody>
          <a:bodyPr rtlCol="0">
            <a:normAutofit/>
          </a:bodyPr>
          <a:lstStyle/>
          <a:p>
            <a:pPr marL="0" indent="0" algn="just" fontAlgn="auto">
              <a:spcAft>
                <a:spcPts val="0"/>
              </a:spcAft>
              <a:buFont typeface="Arial" pitchFamily="34" charset="0"/>
              <a:buNone/>
              <a:defRPr/>
            </a:pPr>
            <a:r>
              <a:rPr lang="ru-RU" sz="2800" b="1" dirty="0">
                <a:solidFill>
                  <a:srgbClr val="002060"/>
                </a:solidFill>
                <a:latin typeface="Calibri" pitchFamily="34" charset="0"/>
              </a:rPr>
              <a:t>Апелляция о несогласии с выставленными баллами подается участником экзамена в течение двух рабочих дней (включая субботу) после даты официального объявления результатов ГИА-11 по </a:t>
            </a:r>
            <a:r>
              <a:rPr lang="ru-RU" sz="2800" b="1" dirty="0" smtClean="0">
                <a:solidFill>
                  <a:srgbClr val="002060"/>
                </a:solidFill>
                <a:latin typeface="Calibri" pitchFamily="34" charset="0"/>
              </a:rPr>
              <a:t>соответствующему </a:t>
            </a:r>
            <a:r>
              <a:rPr lang="ru-RU" sz="2800" b="1" dirty="0">
                <a:solidFill>
                  <a:srgbClr val="002060"/>
                </a:solidFill>
                <a:latin typeface="Calibri" pitchFamily="34" charset="0"/>
              </a:rPr>
              <a:t>учебному </a:t>
            </a:r>
            <a:r>
              <a:rPr lang="ru-RU" sz="2800" b="1" dirty="0" smtClean="0">
                <a:solidFill>
                  <a:srgbClr val="002060"/>
                </a:solidFill>
                <a:latin typeface="Calibri" pitchFamily="34" charset="0"/>
              </a:rPr>
              <a:t>предмету.</a:t>
            </a:r>
          </a:p>
          <a:p>
            <a:pPr marL="0" indent="0" algn="just">
              <a:buNone/>
              <a:defRPr/>
            </a:pPr>
            <a:r>
              <a:rPr lang="ru-RU" sz="2600" b="1" dirty="0">
                <a:solidFill>
                  <a:srgbClr val="002060"/>
                </a:solidFill>
                <a:latin typeface="Calibri" pitchFamily="34" charset="0"/>
              </a:rPr>
              <a:t>Обучающиеся подают апелляцию о несогласии с выставленными баллами в своем образовательном </a:t>
            </a:r>
            <a:r>
              <a:rPr lang="ru-RU" sz="2600" b="1" dirty="0" smtClean="0">
                <a:solidFill>
                  <a:srgbClr val="002060"/>
                </a:solidFill>
                <a:latin typeface="Calibri" pitchFamily="34" charset="0"/>
              </a:rPr>
              <a:t>учреждении. </a:t>
            </a:r>
          </a:p>
        </p:txBody>
      </p:sp>
      <p:grpSp>
        <p:nvGrpSpPr>
          <p:cNvPr id="51204" name="Group 5"/>
          <p:cNvGrpSpPr>
            <a:grpSpLocks/>
          </p:cNvGrpSpPr>
          <p:nvPr/>
        </p:nvGrpSpPr>
        <p:grpSpPr bwMode="auto">
          <a:xfrm>
            <a:off x="0" y="-26988"/>
            <a:ext cx="9118600" cy="1125538"/>
            <a:chOff x="0" y="0"/>
            <a:chExt cx="5744" cy="709"/>
          </a:xfrm>
        </p:grpSpPr>
        <p:pic>
          <p:nvPicPr>
            <p:cNvPr id="51205"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6"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7"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8"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36621571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17" descr="ФОН-1"/>
          <p:cNvPicPr>
            <a:picLocks noChangeAspect="1" noChangeArrowheads="1"/>
          </p:cNvPicPr>
          <p:nvPr/>
        </p:nvPicPr>
        <p:blipFill>
          <a:blip r:embed="rId2">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1268413"/>
            <a:ext cx="8229600" cy="144462"/>
          </a:xfrm>
        </p:spPr>
        <p:txBody>
          <a:bodyPr rtlCol="0">
            <a:normAutofit fontScale="90000"/>
          </a:bodyPr>
          <a:lstStyle/>
          <a:p>
            <a:pPr fontAlgn="auto">
              <a:spcAft>
                <a:spcPts val="0"/>
              </a:spcAft>
              <a:defRPr/>
            </a:pPr>
            <a:endParaRPr lang="ru-RU" sz="3800" b="1" dirty="0" smtClean="0"/>
          </a:p>
        </p:txBody>
      </p:sp>
      <p:sp>
        <p:nvSpPr>
          <p:cNvPr id="5124" name="Rectangle 4"/>
          <p:cNvSpPr>
            <a:spLocks noGrp="1" noChangeArrowheads="1"/>
          </p:cNvSpPr>
          <p:nvPr>
            <p:ph type="body" idx="4294967295"/>
          </p:nvPr>
        </p:nvSpPr>
        <p:spPr>
          <a:xfrm>
            <a:off x="539750" y="1557338"/>
            <a:ext cx="8229600" cy="4641850"/>
          </a:xfrm>
        </p:spPr>
        <p:txBody>
          <a:bodyPr rtlCol="0">
            <a:normAutofit/>
          </a:bodyPr>
          <a:lstStyle/>
          <a:p>
            <a:pPr marL="0" indent="0" algn="ctr" fontAlgn="auto">
              <a:spcAft>
                <a:spcPts val="0"/>
              </a:spcAft>
              <a:buFont typeface="Arial" pitchFamily="34" charset="0"/>
              <a:buNone/>
              <a:defRPr/>
            </a:pPr>
            <a:r>
              <a:rPr lang="ru-RU" sz="2800" b="1" dirty="0">
                <a:solidFill>
                  <a:srgbClr val="C00000"/>
                </a:solidFill>
                <a:latin typeface="Calibri" pitchFamily="34" charset="0"/>
              </a:rPr>
              <a:t>Внимание!</a:t>
            </a:r>
          </a:p>
          <a:p>
            <a:pPr algn="just" fontAlgn="auto">
              <a:spcAft>
                <a:spcPts val="0"/>
              </a:spcAft>
              <a:buFont typeface="Arial" pitchFamily="34" charset="0"/>
              <a:buChar char="•"/>
              <a:defRPr/>
            </a:pPr>
            <a:r>
              <a:rPr lang="ru-RU" sz="2800" b="1" dirty="0">
                <a:solidFill>
                  <a:srgbClr val="002060"/>
                </a:solidFill>
                <a:latin typeface="Calibri" pitchFamily="34" charset="0"/>
              </a:rPr>
              <a:t>По результатам рассмотрения апелляции количество выставленных баллов может быть изменено как в сторону увеличения, так и в сторону уменьшения.</a:t>
            </a:r>
          </a:p>
          <a:p>
            <a:pPr algn="just" fontAlgn="auto">
              <a:spcAft>
                <a:spcPts val="0"/>
              </a:spcAft>
              <a:buFont typeface="Arial" pitchFamily="34" charset="0"/>
              <a:buChar char="•"/>
              <a:defRPr/>
            </a:pPr>
            <a:r>
              <a:rPr lang="ru-RU" sz="2800" b="1" dirty="0">
                <a:solidFill>
                  <a:srgbClr val="002060"/>
                </a:solidFill>
                <a:latin typeface="Calibri" pitchFamily="34" charset="0"/>
              </a:rPr>
              <a:t>Черновики, использованные на экзамене, в качестве материалов апелляции не рассматриваются.</a:t>
            </a:r>
          </a:p>
          <a:p>
            <a:pPr algn="just" fontAlgn="auto">
              <a:spcAft>
                <a:spcPts val="0"/>
              </a:spcAft>
              <a:buFont typeface="Arial" pitchFamily="34" charset="0"/>
              <a:buChar char="•"/>
              <a:defRPr/>
            </a:pPr>
            <a:r>
              <a:rPr lang="ru-RU" sz="2800" b="1" dirty="0">
                <a:solidFill>
                  <a:srgbClr val="002060"/>
                </a:solidFill>
                <a:latin typeface="Calibri" pitchFamily="34" charset="0"/>
              </a:rPr>
              <a:t>За сам факт подачи апелляции количество баллов не может быть уменьшено.</a:t>
            </a:r>
          </a:p>
          <a:p>
            <a:pPr marL="0" indent="0" fontAlgn="auto">
              <a:spcAft>
                <a:spcPts val="0"/>
              </a:spcAft>
              <a:buFont typeface="Arial" pitchFamily="34" charset="0"/>
              <a:buNone/>
              <a:defRPr/>
            </a:pPr>
            <a:endParaRPr lang="ru-RU" sz="2600" dirty="0" smtClean="0"/>
          </a:p>
        </p:txBody>
      </p:sp>
      <p:grpSp>
        <p:nvGrpSpPr>
          <p:cNvPr id="53252" name="Group 5"/>
          <p:cNvGrpSpPr>
            <a:grpSpLocks/>
          </p:cNvGrpSpPr>
          <p:nvPr/>
        </p:nvGrpSpPr>
        <p:grpSpPr bwMode="auto">
          <a:xfrm>
            <a:off x="0" y="-26988"/>
            <a:ext cx="9118600" cy="1125538"/>
            <a:chOff x="0" y="0"/>
            <a:chExt cx="5744" cy="709"/>
          </a:xfrm>
        </p:grpSpPr>
        <p:pic>
          <p:nvPicPr>
            <p:cNvPr id="53253" name="Picture 12" descr="http://shteltn.ucoz.ru/_nw/1/81465818.jpg"/>
            <p:cNvPicPr>
              <a:picLocks noChangeAspect="1" noChangeArrowheads="1"/>
            </p:cNvPicPr>
            <p:nvPr/>
          </p:nvPicPr>
          <p:blipFill>
            <a:blip r:embed="rId3">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4" name="Picture 7" descr="8376805_P00D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5" name="Picture 8" descr="логотип новый 3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6"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spcBef>
                  <a:spcPct val="50000"/>
                </a:spcBef>
              </a:pPr>
              <a:r>
                <a:rPr lang="ru-RU" sz="1200" b="1">
                  <a:solidFill>
                    <a:srgbClr val="FFC000"/>
                  </a:solidFill>
                  <a:latin typeface="Arial" charset="0"/>
                </a:rPr>
                <a:t>Правительство Санкт-Петербурга                                                       Комитет по образованию</a:t>
              </a:r>
            </a:p>
          </p:txBody>
        </p:sp>
      </p:grpSp>
    </p:spTree>
    <p:extLst>
      <p:ext uri="{BB962C8B-B14F-4D97-AF65-F5344CB8AC3E}">
        <p14:creationId xmlns:p14="http://schemas.microsoft.com/office/powerpoint/2010/main" val="2356499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algn="just">
              <a:buFont typeface="Wingdings" pitchFamily="2" charset="2"/>
              <a:buChar char="v"/>
            </a:pPr>
            <a:endParaRPr lang="ru-RU" sz="2400" b="1" dirty="0" smtClean="0">
              <a:solidFill>
                <a:schemeClr val="accent1">
                  <a:lumMod val="50000"/>
                </a:schemeClr>
              </a:solidFill>
              <a:latin typeface="Cambria" panose="02040503050406030204" pitchFamily="18" charset="0"/>
            </a:endParaRPr>
          </a:p>
          <a:p>
            <a:pPr marL="0" indent="0">
              <a:buNone/>
            </a:pPr>
            <a:endParaRPr lang="ru-RU" b="1" dirty="0">
              <a:solidFill>
                <a:srgbClr val="496DA7"/>
              </a:solidFill>
              <a:latin typeface="Calibri" pitchFamily="34" charset="0"/>
            </a:endParaRPr>
          </a:p>
          <a:p>
            <a:pPr marL="0" indent="0" eaLnBrk="1" hangingPunct="1">
              <a:buNone/>
            </a:pPr>
            <a:endParaRPr lang="ru-RU" sz="2600" dirty="0" smtClean="0"/>
          </a:p>
        </p:txBody>
      </p:sp>
      <p:grpSp>
        <p:nvGrpSpPr>
          <p:cNvPr id="5125" name="Group 5"/>
          <p:cNvGrpSpPr>
            <a:grpSpLocks/>
          </p:cNvGrpSpPr>
          <p:nvPr/>
        </p:nvGrpSpPr>
        <p:grpSpPr bwMode="auto">
          <a:xfrm>
            <a:off x="0" y="-26988"/>
            <a:ext cx="9252520" cy="165578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179512" y="1633353"/>
            <a:ext cx="8712968" cy="5016758"/>
          </a:xfrm>
          <a:prstGeom prst="rect">
            <a:avLst/>
          </a:prstGeom>
        </p:spPr>
        <p:txBody>
          <a:bodyPr wrap="square">
            <a:spAutoFit/>
          </a:bodyPr>
          <a:lstStyle/>
          <a:p>
            <a:pPr algn="just"/>
            <a:r>
              <a:rPr lang="ru-RU" sz="3200" b="1" dirty="0">
                <a:solidFill>
                  <a:srgbClr val="002060"/>
                </a:solidFill>
              </a:rPr>
              <a:t>В</a:t>
            </a:r>
            <a:r>
              <a:rPr lang="ru-RU" sz="3200" b="1" dirty="0" smtClean="0">
                <a:solidFill>
                  <a:srgbClr val="002060"/>
                </a:solidFill>
              </a:rPr>
              <a:t> </a:t>
            </a:r>
            <a:r>
              <a:rPr lang="ru-RU" sz="3200" b="1" dirty="0">
                <a:solidFill>
                  <a:srgbClr val="002060"/>
                </a:solidFill>
              </a:rPr>
              <a:t>2021 году в задания для ЕГЭ по обществознанию включат вопросы об изменениях, включенных в Конституцию летом 2020 года, сообщили в пресс-службе </a:t>
            </a:r>
            <a:r>
              <a:rPr lang="ru-RU" sz="3200" b="1" dirty="0" err="1">
                <a:solidFill>
                  <a:srgbClr val="002060"/>
                </a:solidFill>
              </a:rPr>
              <a:t>Рособрнадзора</a:t>
            </a:r>
            <a:r>
              <a:rPr lang="ru-RU" sz="3200" b="1" dirty="0" smtClean="0">
                <a:solidFill>
                  <a:srgbClr val="002060"/>
                </a:solidFill>
              </a:rPr>
              <a:t>.</a:t>
            </a:r>
          </a:p>
          <a:p>
            <a:pPr algn="just"/>
            <a:r>
              <a:rPr lang="ru-RU" sz="3200" b="1" dirty="0">
                <a:solidFill>
                  <a:srgbClr val="002060"/>
                </a:solidFill>
              </a:rPr>
              <a:t>Разработчики заданий (контрольно-измерительных материалов, </a:t>
            </a:r>
            <a:r>
              <a:rPr lang="ru-RU" sz="3200" b="1" dirty="0" err="1">
                <a:solidFill>
                  <a:srgbClr val="002060"/>
                </a:solidFill>
              </a:rPr>
              <a:t>КИМы</a:t>
            </a:r>
            <a:r>
              <a:rPr lang="ru-RU" sz="3200" b="1" dirty="0">
                <a:solidFill>
                  <a:srgbClr val="002060"/>
                </a:solidFill>
              </a:rPr>
              <a:t>) для ЕГЭ заявили, что планируют использовать обновленную редакцию Конституции, еще когда эти поправки </a:t>
            </a:r>
            <a:r>
              <a:rPr lang="ru-RU" sz="3200" b="1" dirty="0" smtClean="0">
                <a:solidFill>
                  <a:srgbClr val="002060"/>
                </a:solidFill>
              </a:rPr>
              <a:t>обсуждались</a:t>
            </a:r>
            <a:endParaRPr lang="ru-RU" sz="3200" b="1" i="0" dirty="0">
              <a:solidFill>
                <a:srgbClr val="002060"/>
              </a:solidFill>
              <a:effectLst/>
              <a:latin typeface="Calibri" panose="020F0502020204030204" pitchFamily="34" charset="0"/>
            </a:endParaRPr>
          </a:p>
        </p:txBody>
      </p:sp>
    </p:spTree>
    <p:extLst>
      <p:ext uri="{BB962C8B-B14F-4D97-AF65-F5344CB8AC3E}">
        <p14:creationId xmlns:p14="http://schemas.microsoft.com/office/powerpoint/2010/main" val="730966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algn="just">
              <a:buFont typeface="Wingdings" pitchFamily="2" charset="2"/>
              <a:buChar char="v"/>
            </a:pPr>
            <a:endParaRPr lang="ru-RU" sz="2400" b="1" dirty="0" smtClean="0">
              <a:solidFill>
                <a:schemeClr val="accent1">
                  <a:lumMod val="50000"/>
                </a:schemeClr>
              </a:solidFill>
              <a:latin typeface="Cambria" panose="02040503050406030204" pitchFamily="18" charset="0"/>
            </a:endParaRPr>
          </a:p>
          <a:p>
            <a:pPr marL="0" indent="0">
              <a:buNone/>
            </a:pPr>
            <a:endParaRPr lang="ru-RU" b="1" dirty="0">
              <a:solidFill>
                <a:srgbClr val="496DA7"/>
              </a:solidFill>
              <a:latin typeface="Calibri" pitchFamily="34" charset="0"/>
            </a:endParaRPr>
          </a:p>
          <a:p>
            <a:pPr marL="0" indent="0" eaLnBrk="1" hangingPunct="1">
              <a:buNone/>
            </a:pPr>
            <a:endParaRPr lang="ru-RU" sz="2600" dirty="0" smtClean="0"/>
          </a:p>
        </p:txBody>
      </p:sp>
      <p:grpSp>
        <p:nvGrpSpPr>
          <p:cNvPr id="5125" name="Group 5"/>
          <p:cNvGrpSpPr>
            <a:grpSpLocks/>
          </p:cNvGrpSpPr>
          <p:nvPr/>
        </p:nvGrpSpPr>
        <p:grpSpPr bwMode="auto">
          <a:xfrm>
            <a:off x="0" y="-26988"/>
            <a:ext cx="9252520" cy="165578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179512" y="1633353"/>
            <a:ext cx="8712968" cy="4154984"/>
          </a:xfrm>
          <a:prstGeom prst="rect">
            <a:avLst/>
          </a:prstGeom>
        </p:spPr>
        <p:txBody>
          <a:bodyPr wrap="square">
            <a:spAutoFit/>
          </a:bodyPr>
          <a:lstStyle/>
          <a:p>
            <a:pPr algn="just"/>
            <a:r>
              <a:rPr lang="ru-RU" sz="2400" b="1" dirty="0">
                <a:solidFill>
                  <a:srgbClr val="002060"/>
                </a:solidFill>
                <a:latin typeface="Calibri" panose="020F0502020204030204" pitchFamily="34" charset="0"/>
              </a:rPr>
              <a:t>Выпускники 2021 года впервые будут сдавать единый государственный экзамен по информатике на компьютерах.</a:t>
            </a:r>
          </a:p>
          <a:p>
            <a:pPr algn="just"/>
            <a:r>
              <a:rPr lang="ru-RU" sz="2400" b="1" dirty="0" smtClean="0">
                <a:solidFill>
                  <a:srgbClr val="002060"/>
                </a:solidFill>
                <a:latin typeface="Calibri" panose="020F0502020204030204" pitchFamily="34" charset="0"/>
              </a:rPr>
              <a:t> </a:t>
            </a:r>
            <a:r>
              <a:rPr lang="ru-RU" sz="2400" b="1" dirty="0">
                <a:solidFill>
                  <a:srgbClr val="002060"/>
                </a:solidFill>
                <a:latin typeface="Calibri" panose="020F0502020204030204" pitchFamily="34" charset="0"/>
              </a:rPr>
              <a:t>Пробный ЕГЭ по информатике состоится уже 19 ноября. Компьютерная форма экзамена будет включать 27 заданий, в том числе 10 заданий базового уровня сложности, 13 - повышенного и 4 – высокого. На экзамен дается 3 часа 55 минут.</a:t>
            </a:r>
          </a:p>
          <a:p>
            <a:pPr algn="just"/>
            <a:r>
              <a:rPr lang="ru-RU" sz="2400" b="1" dirty="0">
                <a:solidFill>
                  <a:srgbClr val="002060"/>
                </a:solidFill>
                <a:latin typeface="Calibri" panose="020F0502020204030204" pitchFamily="34" charset="0"/>
              </a:rPr>
              <a:t>На сайтах Федерального центра тестирования (ФЦТ) и Федерального института педагогических измерений (ФИПИ) опубликован симулятор программного обеспечения для проведения компьютерного ЕГЭ по информатике.</a:t>
            </a:r>
            <a:endParaRPr lang="ru-RU" sz="2400" b="1" i="0" dirty="0">
              <a:solidFill>
                <a:srgbClr val="002060"/>
              </a:solidFill>
              <a:effectLst/>
              <a:latin typeface="Calibri" panose="020F0502020204030204" pitchFamily="34" charset="0"/>
            </a:endParaRPr>
          </a:p>
        </p:txBody>
      </p:sp>
    </p:spTree>
    <p:extLst>
      <p:ext uri="{BB962C8B-B14F-4D97-AF65-F5344CB8AC3E}">
        <p14:creationId xmlns:p14="http://schemas.microsoft.com/office/powerpoint/2010/main" val="124005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algn="just">
              <a:buFont typeface="Wingdings" pitchFamily="2" charset="2"/>
              <a:buChar char="v"/>
            </a:pPr>
            <a:endParaRPr lang="ru-RU" sz="2400" b="1" dirty="0" smtClean="0">
              <a:solidFill>
                <a:schemeClr val="accent1">
                  <a:lumMod val="50000"/>
                </a:schemeClr>
              </a:solidFill>
              <a:latin typeface="Cambria" panose="02040503050406030204" pitchFamily="18" charset="0"/>
            </a:endParaRPr>
          </a:p>
          <a:p>
            <a:pPr marL="0" indent="0">
              <a:buNone/>
            </a:pPr>
            <a:endParaRPr lang="ru-RU" b="1" dirty="0">
              <a:solidFill>
                <a:srgbClr val="496DA7"/>
              </a:solidFill>
              <a:latin typeface="Cambria" panose="02040503050406030204" pitchFamily="18" charset="0"/>
            </a:endParaRPr>
          </a:p>
          <a:p>
            <a:pPr marL="0" indent="0" eaLnBrk="1" hangingPunct="1">
              <a:buNone/>
            </a:pPr>
            <a:endParaRPr lang="ru-RU" sz="2600" dirty="0" smtClean="0"/>
          </a:p>
        </p:txBody>
      </p:sp>
      <p:grpSp>
        <p:nvGrpSpPr>
          <p:cNvPr id="5125" name="Group 5"/>
          <p:cNvGrpSpPr>
            <a:grpSpLocks/>
          </p:cNvGrpSpPr>
          <p:nvPr/>
        </p:nvGrpSpPr>
        <p:grpSpPr bwMode="auto">
          <a:xfrm>
            <a:off x="107949" y="116632"/>
            <a:ext cx="8640515" cy="1368152"/>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210239" y="1614958"/>
            <a:ext cx="8463861" cy="5139869"/>
          </a:xfrm>
          <a:prstGeom prst="rect">
            <a:avLst/>
          </a:prstGeom>
        </p:spPr>
        <p:txBody>
          <a:bodyPr wrap="square">
            <a:spAutoFit/>
          </a:bodyPr>
          <a:lstStyle/>
          <a:p>
            <a:pPr algn="ctr"/>
            <a:r>
              <a:rPr lang="ru-RU" sz="3200" b="1" dirty="0" smtClean="0">
                <a:solidFill>
                  <a:srgbClr val="C00000"/>
                </a:solidFill>
                <a:latin typeface="Open Sans"/>
              </a:rPr>
              <a:t>Заявление  на ЕГЭ</a:t>
            </a:r>
          </a:p>
          <a:p>
            <a:r>
              <a:rPr lang="ru-RU" sz="3200" b="1" dirty="0" smtClean="0">
                <a:solidFill>
                  <a:srgbClr val="002060"/>
                </a:solidFill>
                <a:latin typeface="Open Sans"/>
              </a:rPr>
              <a:t> </a:t>
            </a:r>
            <a:r>
              <a:rPr lang="ru-RU" sz="2400" b="1" dirty="0" smtClean="0">
                <a:solidFill>
                  <a:srgbClr val="002060"/>
                </a:solidFill>
                <a:latin typeface="Open Sans"/>
              </a:rPr>
              <a:t>Заявление </a:t>
            </a:r>
            <a:r>
              <a:rPr lang="ru-RU" sz="2400" b="1" dirty="0">
                <a:solidFill>
                  <a:srgbClr val="002060"/>
                </a:solidFill>
                <a:latin typeface="Open Sans"/>
              </a:rPr>
              <a:t>на участие в ЕГЭ-2021 необходимо подать до 1 февраля 2021 года (включительно).</a:t>
            </a:r>
            <a:r>
              <a:rPr lang="ru-RU" sz="2400" b="1" dirty="0">
                <a:solidFill>
                  <a:srgbClr val="002060"/>
                </a:solidFill>
              </a:rPr>
              <a:t/>
            </a:r>
            <a:br>
              <a:rPr lang="ru-RU" sz="2400" b="1" dirty="0">
                <a:solidFill>
                  <a:srgbClr val="002060"/>
                </a:solidFill>
              </a:rPr>
            </a:br>
            <a:r>
              <a:rPr lang="ru-RU" sz="2400" b="1" dirty="0">
                <a:solidFill>
                  <a:srgbClr val="002060"/>
                </a:solidFill>
                <a:latin typeface="Open Sans"/>
              </a:rPr>
              <a:t>Выпускники школ текущего года подают заявление на сдачу ЕГЭ по месту учебы.</a:t>
            </a:r>
            <a:r>
              <a:rPr lang="ru-RU" sz="2400" b="1" dirty="0">
                <a:solidFill>
                  <a:srgbClr val="002060"/>
                </a:solidFill>
              </a:rPr>
              <a:t/>
            </a:r>
            <a:br>
              <a:rPr lang="ru-RU" sz="2400" b="1" dirty="0">
                <a:solidFill>
                  <a:srgbClr val="002060"/>
                </a:solidFill>
              </a:rPr>
            </a:br>
            <a:r>
              <a:rPr lang="ru-RU" sz="2400" b="1" dirty="0">
                <a:solidFill>
                  <a:srgbClr val="002060"/>
                </a:solidFill>
                <a:latin typeface="Open Sans"/>
              </a:rPr>
              <a:t>Заявления подаются выпускниками прошлых лет лично на основании документа, удостоверяющего их личность, или их родителями (законными представителями) на основании документа, удостоверяющего их личность, или уполномоченными лицами на основании документа, удостоверяющего их личность, и оформленной в установленном порядке доверенности.</a:t>
            </a:r>
            <a:endParaRPr lang="ru-RU" sz="2400" b="1" dirty="0">
              <a:solidFill>
                <a:srgbClr val="002060"/>
              </a:solidFill>
            </a:endParaRPr>
          </a:p>
        </p:txBody>
      </p:sp>
    </p:spTree>
    <p:extLst>
      <p:ext uri="{BB962C8B-B14F-4D97-AF65-F5344CB8AC3E}">
        <p14:creationId xmlns:p14="http://schemas.microsoft.com/office/powerpoint/2010/main" val="4098076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815630"/>
            <a:ext cx="8970963" cy="4925738"/>
          </a:xfrm>
        </p:spPr>
        <p:txBody>
          <a:bodyPr>
            <a:normAutofit/>
          </a:bodyPr>
          <a:lstStyle/>
          <a:p>
            <a:pPr marL="0" indent="0">
              <a:buNone/>
            </a:pPr>
            <a:endParaRPr lang="ru-RU" b="1" dirty="0">
              <a:solidFill>
                <a:srgbClr val="496DA7"/>
              </a:solidFill>
              <a:latin typeface="Cambria" panose="02040503050406030204" pitchFamily="18" charset="0"/>
            </a:endParaRPr>
          </a:p>
          <a:p>
            <a:pPr marL="0" indent="0" eaLnBrk="1" hangingPunct="1">
              <a:buNone/>
            </a:pPr>
            <a:endParaRPr lang="ru-RU" sz="2600" dirty="0" smtClean="0"/>
          </a:p>
        </p:txBody>
      </p:sp>
      <p:grpSp>
        <p:nvGrpSpPr>
          <p:cNvPr id="5125" name="Group 5"/>
          <p:cNvGrpSpPr>
            <a:grpSpLocks/>
          </p:cNvGrpSpPr>
          <p:nvPr/>
        </p:nvGrpSpPr>
        <p:grpSpPr bwMode="auto">
          <a:xfrm>
            <a:off x="0" y="-26988"/>
            <a:ext cx="9252520" cy="165578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179512" y="1582340"/>
            <a:ext cx="8856984" cy="4401205"/>
          </a:xfrm>
          <a:prstGeom prst="rect">
            <a:avLst/>
          </a:prstGeom>
        </p:spPr>
        <p:txBody>
          <a:bodyPr wrap="square">
            <a:spAutoFit/>
          </a:bodyPr>
          <a:lstStyle/>
          <a:p>
            <a:r>
              <a:rPr lang="ru-RU" sz="2800" b="1" dirty="0">
                <a:solidFill>
                  <a:srgbClr val="002060"/>
                </a:solidFill>
                <a:latin typeface="+mj-lt"/>
              </a:rPr>
              <a:t>Обучающиеся и выпускники прошлых лет с ограниченными возможностями здоровья при подаче заявления должны предъявить копию рекомендаций психолого-медико-педагогической комиссии, а участники-инвалиды и дети-инвалиды – оригинал или заверенную в установленном порядке копию справки, подтверждающей факт установления инвалидности, выданной федеральным государственным учреждением медико-социальной экспертизы.</a:t>
            </a:r>
            <a:br>
              <a:rPr lang="ru-RU" sz="2800" b="1" dirty="0">
                <a:solidFill>
                  <a:srgbClr val="002060"/>
                </a:solidFill>
                <a:latin typeface="+mj-lt"/>
              </a:rPr>
            </a:br>
            <a:endParaRPr lang="ru-RU" sz="2800" b="1" dirty="0">
              <a:solidFill>
                <a:srgbClr val="002060"/>
              </a:solidFill>
              <a:latin typeface="+mj-lt"/>
            </a:endParaRPr>
          </a:p>
        </p:txBody>
      </p:sp>
    </p:spTree>
    <p:extLst>
      <p:ext uri="{BB962C8B-B14F-4D97-AF65-F5344CB8AC3E}">
        <p14:creationId xmlns:p14="http://schemas.microsoft.com/office/powerpoint/2010/main" val="4246384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1628800"/>
            <a:ext cx="9144000" cy="52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algn="just">
              <a:buFont typeface="Wingdings" pitchFamily="2" charset="2"/>
              <a:buChar char="v"/>
            </a:pPr>
            <a:endParaRPr lang="ru-RU" sz="2400" b="1" dirty="0" smtClean="0">
              <a:solidFill>
                <a:schemeClr val="accent1">
                  <a:lumMod val="50000"/>
                </a:schemeClr>
              </a:solidFill>
              <a:latin typeface="Cambria" panose="02040503050406030204" pitchFamily="18" charset="0"/>
            </a:endParaRPr>
          </a:p>
          <a:p>
            <a:pPr marL="0" indent="0">
              <a:buNone/>
            </a:pPr>
            <a:endParaRPr lang="ru-RU" b="1" dirty="0">
              <a:solidFill>
                <a:srgbClr val="496DA7"/>
              </a:solidFill>
              <a:latin typeface="Cambria" panose="02040503050406030204" pitchFamily="18" charset="0"/>
            </a:endParaRPr>
          </a:p>
          <a:p>
            <a:pPr marL="0" indent="0" eaLnBrk="1" hangingPunct="1">
              <a:buNone/>
            </a:pPr>
            <a:endParaRPr lang="ru-RU" sz="2600" dirty="0" smtClean="0"/>
          </a:p>
        </p:txBody>
      </p:sp>
      <p:grpSp>
        <p:nvGrpSpPr>
          <p:cNvPr id="5125" name="Group 5"/>
          <p:cNvGrpSpPr>
            <a:grpSpLocks/>
          </p:cNvGrpSpPr>
          <p:nvPr/>
        </p:nvGrpSpPr>
        <p:grpSpPr bwMode="auto">
          <a:xfrm>
            <a:off x="0" y="-26988"/>
            <a:ext cx="9252520" cy="1655788"/>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3" name="Прямоугольник 2"/>
          <p:cNvSpPr/>
          <p:nvPr/>
        </p:nvSpPr>
        <p:spPr>
          <a:xfrm>
            <a:off x="444500" y="1689402"/>
            <a:ext cx="8229600" cy="4893647"/>
          </a:xfrm>
          <a:prstGeom prst="rect">
            <a:avLst/>
          </a:prstGeom>
        </p:spPr>
        <p:txBody>
          <a:bodyPr wrap="square">
            <a:spAutoFit/>
          </a:bodyPr>
          <a:lstStyle/>
          <a:p>
            <a:r>
              <a:rPr lang="ru-RU" sz="2400" b="1" dirty="0">
                <a:solidFill>
                  <a:srgbClr val="002060"/>
                </a:solidFill>
              </a:rPr>
              <a:t>Руководитель </a:t>
            </a:r>
            <a:r>
              <a:rPr lang="ru-RU" sz="2400" b="1" dirty="0" err="1">
                <a:solidFill>
                  <a:srgbClr val="002060"/>
                </a:solidFill>
              </a:rPr>
              <a:t>Рособнадзора</a:t>
            </a:r>
            <a:r>
              <a:rPr lang="ru-RU" sz="2400" b="1" dirty="0">
                <a:solidFill>
                  <a:srgbClr val="002060"/>
                </a:solidFill>
              </a:rPr>
              <a:t> </a:t>
            </a:r>
            <a:r>
              <a:rPr lang="ru-RU" sz="2400" b="1" dirty="0" err="1">
                <a:solidFill>
                  <a:srgbClr val="002060"/>
                </a:solidFill>
              </a:rPr>
              <a:t>Анзор</a:t>
            </a:r>
            <a:r>
              <a:rPr lang="ru-RU" sz="2400" b="1" dirty="0">
                <a:solidFill>
                  <a:srgbClr val="002060"/>
                </a:solidFill>
              </a:rPr>
              <a:t> Музаев </a:t>
            </a:r>
            <a:r>
              <a:rPr lang="ru-RU" sz="2400" b="1" dirty="0" smtClean="0">
                <a:solidFill>
                  <a:srgbClr val="002060"/>
                </a:solidFill>
              </a:rPr>
              <a:t>заявил, </a:t>
            </a:r>
            <a:r>
              <a:rPr lang="ru-RU" sz="2400" b="1" dirty="0">
                <a:solidFill>
                  <a:srgbClr val="002060"/>
                </a:solidFill>
              </a:rPr>
              <a:t>что экзаменационные задания для выпускников </a:t>
            </a:r>
            <a:r>
              <a:rPr lang="ru-RU" sz="2400" b="1" dirty="0" smtClean="0">
                <a:solidFill>
                  <a:srgbClr val="002060"/>
                </a:solidFill>
              </a:rPr>
              <a:t>одиннадцатых </a:t>
            </a:r>
            <a:r>
              <a:rPr lang="ru-RU" sz="2400" b="1" dirty="0">
                <a:solidFill>
                  <a:srgbClr val="002060"/>
                </a:solidFill>
              </a:rPr>
              <a:t>классов никто не стремится усложнять. </a:t>
            </a:r>
          </a:p>
          <a:p>
            <a:r>
              <a:rPr lang="ru-RU" sz="2400" b="1" dirty="0">
                <a:solidFill>
                  <a:srgbClr val="002060"/>
                </a:solidFill>
              </a:rPr>
              <a:t>«Они соответствуют федеральным государственным образовательным стандартам, выходить за эти рамки мы не имеем права», – заявил </a:t>
            </a:r>
            <a:r>
              <a:rPr lang="ru-RU" sz="2400" b="1" dirty="0" smtClean="0">
                <a:solidFill>
                  <a:srgbClr val="002060"/>
                </a:solidFill>
              </a:rPr>
              <a:t>он.</a:t>
            </a:r>
            <a:endParaRPr lang="ru-RU" sz="2400" b="1" dirty="0">
              <a:solidFill>
                <a:srgbClr val="002060"/>
              </a:solidFill>
            </a:endParaRPr>
          </a:p>
          <a:p>
            <a:r>
              <a:rPr lang="ru-RU" sz="2400" b="1" dirty="0" err="1">
                <a:solidFill>
                  <a:srgbClr val="002060"/>
                </a:solidFill>
              </a:rPr>
              <a:t>Анзор</a:t>
            </a:r>
            <a:r>
              <a:rPr lang="ru-RU" sz="2400" b="1" dirty="0">
                <a:solidFill>
                  <a:srgbClr val="002060"/>
                </a:solidFill>
              </a:rPr>
              <a:t> Музаев отметил, что варианты формируются из общего банка контрольно-измерительных материалов при помощи специальных программ, при этом «участие человека в этом процессе сведено к нулю». </a:t>
            </a:r>
          </a:p>
          <a:p>
            <a:r>
              <a:rPr lang="ru-RU" sz="2400" b="1" dirty="0">
                <a:solidFill>
                  <a:srgbClr val="002060"/>
                </a:solidFill>
              </a:rPr>
              <a:t>Глава ведомства обратил особое внимание на то, что сложность заданий для всех часовых поясов, городов и школ одинаковая. </a:t>
            </a:r>
          </a:p>
        </p:txBody>
      </p:sp>
    </p:spTree>
    <p:extLst>
      <p:ext uri="{BB962C8B-B14F-4D97-AF65-F5344CB8AC3E}">
        <p14:creationId xmlns:p14="http://schemas.microsoft.com/office/powerpoint/2010/main" val="1535214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descr="ФОН-1"/>
          <p:cNvPicPr>
            <a:picLocks noChangeAspect="1" noChangeArrowheads="1"/>
          </p:cNvPicPr>
          <p:nvPr/>
        </p:nvPicPr>
        <p:blipFill>
          <a:blip r:embed="rId2" cstate="print">
            <a:lum bright="6000"/>
            <a:extLst>
              <a:ext uri="{28A0092B-C50C-407E-A947-70E740481C1C}">
                <a14:useLocalDpi xmlns:a14="http://schemas.microsoft.com/office/drawing/2010/main" val="0"/>
              </a:ext>
            </a:extLst>
          </a:blip>
          <a:srcRect t="1001"/>
          <a:stretch>
            <a:fillRect/>
          </a:stretch>
        </p:blipFill>
        <p:spPr bwMode="auto">
          <a:xfrm>
            <a:off x="0" y="674688"/>
            <a:ext cx="9144000" cy="618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idx="4294967295"/>
          </p:nvPr>
        </p:nvSpPr>
        <p:spPr>
          <a:xfrm>
            <a:off x="444500" y="968376"/>
            <a:ext cx="8229600" cy="130174"/>
          </a:xfrm>
        </p:spPr>
        <p:txBody>
          <a:bodyPr anchor="ctr">
            <a:normAutofit fontScale="90000"/>
          </a:bodyPr>
          <a:lstStyle/>
          <a:p>
            <a:pPr eaLnBrk="1" hangingPunct="1"/>
            <a:endParaRPr lang="ru-RU" sz="3800" b="1" dirty="0" smtClean="0"/>
          </a:p>
        </p:txBody>
      </p:sp>
      <p:sp>
        <p:nvSpPr>
          <p:cNvPr id="5124" name="Rectangle 4"/>
          <p:cNvSpPr>
            <a:spLocks noGrp="1" noChangeArrowheads="1"/>
          </p:cNvSpPr>
          <p:nvPr>
            <p:ph type="body" idx="4294967295"/>
          </p:nvPr>
        </p:nvSpPr>
        <p:spPr>
          <a:xfrm>
            <a:off x="107949" y="1098550"/>
            <a:ext cx="8970963" cy="5642818"/>
          </a:xfrm>
        </p:spPr>
        <p:txBody>
          <a:bodyPr>
            <a:normAutofit/>
          </a:bodyPr>
          <a:lstStyle/>
          <a:p>
            <a:pPr marL="0" indent="0" algn="just">
              <a:buNone/>
            </a:pPr>
            <a:endParaRPr lang="ru-RU" sz="2400" b="1" dirty="0" smtClean="0">
              <a:solidFill>
                <a:schemeClr val="accent1">
                  <a:lumMod val="50000"/>
                </a:schemeClr>
              </a:solidFill>
              <a:latin typeface="Cambria" panose="02040503050406030204" pitchFamily="18" charset="0"/>
            </a:endParaRPr>
          </a:p>
        </p:txBody>
      </p:sp>
      <p:grpSp>
        <p:nvGrpSpPr>
          <p:cNvPr id="5125" name="Group 5"/>
          <p:cNvGrpSpPr>
            <a:grpSpLocks/>
          </p:cNvGrpSpPr>
          <p:nvPr/>
        </p:nvGrpSpPr>
        <p:grpSpPr bwMode="auto">
          <a:xfrm>
            <a:off x="107949" y="116632"/>
            <a:ext cx="8970963" cy="1584176"/>
            <a:chOff x="0" y="0"/>
            <a:chExt cx="5744" cy="709"/>
          </a:xfrm>
        </p:grpSpPr>
        <p:pic>
          <p:nvPicPr>
            <p:cNvPr id="5126" name="Picture 12" descr="http://shteltn.ucoz.ru/_nw/1/81465818.jpg"/>
            <p:cNvPicPr>
              <a:picLocks noChangeAspect="1" noChangeArrowheads="1"/>
            </p:cNvPicPr>
            <p:nvPr/>
          </p:nvPicPr>
          <p:blipFill>
            <a:blip r:embed="rId3" cstate="print">
              <a:extLst>
                <a:ext uri="{28A0092B-C50C-407E-A947-70E740481C1C}">
                  <a14:useLocalDpi xmlns:a14="http://schemas.microsoft.com/office/drawing/2010/main" val="0"/>
                </a:ext>
              </a:extLst>
            </a:blip>
            <a:srcRect l="9843" t="12030" r="2112" b="13881"/>
            <a:stretch>
              <a:fillRect/>
            </a:stretch>
          </p:blipFill>
          <p:spPr bwMode="auto">
            <a:xfrm>
              <a:off x="0" y="0"/>
              <a:ext cx="5744" cy="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8376805_P00D0"/>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 y="145"/>
              <a:ext cx="536"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логотип новый 3 (1)"/>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93" y="186"/>
              <a:ext cx="526"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884" y="266"/>
              <a:ext cx="444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ru-RU" sz="1200" b="1" dirty="0">
                  <a:solidFill>
                    <a:srgbClr val="FFC000"/>
                  </a:solidFill>
                </a:rPr>
                <a:t>Правительство Санкт-Петербурга                                                       Комитет по образованию</a:t>
              </a:r>
            </a:p>
          </p:txBody>
        </p:sp>
      </p:grpSp>
      <p:sp>
        <p:nvSpPr>
          <p:cNvPr id="2" name="Прямоугольник 1"/>
          <p:cNvSpPr/>
          <p:nvPr/>
        </p:nvSpPr>
        <p:spPr>
          <a:xfrm>
            <a:off x="210239" y="1614958"/>
            <a:ext cx="8463861" cy="5509200"/>
          </a:xfrm>
          <a:prstGeom prst="rect">
            <a:avLst/>
          </a:prstGeom>
        </p:spPr>
        <p:txBody>
          <a:bodyPr wrap="square">
            <a:spAutoFit/>
          </a:bodyPr>
          <a:lstStyle/>
          <a:p>
            <a:pPr algn="ctr"/>
            <a:r>
              <a:rPr lang="ru-RU" sz="3200" b="1" dirty="0" smtClean="0">
                <a:solidFill>
                  <a:srgbClr val="C00000"/>
                </a:solidFill>
                <a:latin typeface="Open Sans"/>
              </a:rPr>
              <a:t>Формат ЕГЭ</a:t>
            </a:r>
          </a:p>
          <a:p>
            <a:r>
              <a:rPr lang="ru-RU" sz="3200" b="1" dirty="0" smtClean="0">
                <a:solidFill>
                  <a:srgbClr val="002060"/>
                </a:solidFill>
                <a:latin typeface="Open Sans"/>
              </a:rPr>
              <a:t> </a:t>
            </a:r>
            <a:r>
              <a:rPr lang="ru-RU" sz="2400" b="1" dirty="0">
                <a:solidFill>
                  <a:srgbClr val="002060"/>
                </a:solidFill>
              </a:rPr>
              <a:t>Федеральная служба по надзору в сфере образования и науки не рассматривает возможность сдачи Единого государственного экзамена (ЕГЭ) в 2021 году в удаленном формате из-за </a:t>
            </a:r>
            <a:r>
              <a:rPr lang="ru-RU" sz="2400" b="1" dirty="0" err="1">
                <a:solidFill>
                  <a:srgbClr val="002060"/>
                </a:solidFill>
              </a:rPr>
              <a:t>коронавируса</a:t>
            </a:r>
            <a:r>
              <a:rPr lang="ru-RU" sz="2400" b="1" dirty="0">
                <a:solidFill>
                  <a:srgbClr val="002060"/>
                </a:solidFill>
              </a:rPr>
              <a:t>. </a:t>
            </a:r>
            <a:r>
              <a:rPr lang="ru-RU" sz="2400" b="1" dirty="0" smtClean="0">
                <a:solidFill>
                  <a:srgbClr val="002060"/>
                </a:solidFill>
              </a:rPr>
              <a:t>По </a:t>
            </a:r>
            <a:r>
              <a:rPr lang="ru-RU" sz="2400" b="1" dirty="0">
                <a:solidFill>
                  <a:srgbClr val="002060"/>
                </a:solidFill>
              </a:rPr>
              <a:t>словам Музаева, на сегодняшний день возможности организовать контроль за сдающими экзамен удаленно </a:t>
            </a:r>
            <a:r>
              <a:rPr lang="ru-RU" sz="2400" b="1" dirty="0" smtClean="0">
                <a:solidFill>
                  <a:srgbClr val="002060"/>
                </a:solidFill>
              </a:rPr>
              <a:t>нет.</a:t>
            </a:r>
          </a:p>
          <a:p>
            <a:endParaRPr lang="ru-RU" sz="2400" b="1" dirty="0" smtClean="0">
              <a:solidFill>
                <a:srgbClr val="002060"/>
              </a:solidFill>
            </a:endParaRPr>
          </a:p>
          <a:p>
            <a:r>
              <a:rPr lang="ru-RU" sz="2400" b="1" dirty="0" smtClean="0">
                <a:solidFill>
                  <a:srgbClr val="002060"/>
                </a:solidFill>
              </a:rPr>
              <a:t>	Министр </a:t>
            </a:r>
            <a:r>
              <a:rPr lang="ru-RU" sz="2400" b="1" dirty="0">
                <a:solidFill>
                  <a:srgbClr val="002060"/>
                </a:solidFill>
              </a:rPr>
              <a:t>просвещения Сергей Кравцов заявил, что власти пока не планируют переносить сроки проведения ЕГЭ и ОГЭ в 2021 году. По его словам, «даже нет такой необходимости обсуждать».</a:t>
            </a:r>
            <a:r>
              <a:rPr lang="ru-RU" sz="2400" b="1" dirty="0">
                <a:solidFill>
                  <a:srgbClr val="002060"/>
                </a:solidFill>
              </a:rPr>
              <a:t/>
            </a:r>
            <a:br>
              <a:rPr lang="ru-RU" sz="2400" b="1" dirty="0">
                <a:solidFill>
                  <a:srgbClr val="002060"/>
                </a:solidFill>
              </a:rPr>
            </a:br>
            <a:r>
              <a:rPr lang="ru-RU" sz="2400" dirty="0"/>
              <a:t/>
            </a:r>
            <a:br>
              <a:rPr lang="ru-RU" sz="2400" dirty="0"/>
            </a:br>
            <a:endParaRPr lang="ru-RU" sz="2400" b="1" dirty="0">
              <a:solidFill>
                <a:srgbClr val="002060"/>
              </a:solidFill>
            </a:endParaRPr>
          </a:p>
        </p:txBody>
      </p:sp>
    </p:spTree>
    <p:extLst>
      <p:ext uri="{BB962C8B-B14F-4D97-AF65-F5344CB8AC3E}">
        <p14:creationId xmlns:p14="http://schemas.microsoft.com/office/powerpoint/2010/main" val="3503262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940</TotalTime>
  <Words>2314</Words>
  <Application>Microsoft Office PowerPoint</Application>
  <PresentationFormat>Экран (4:3)</PresentationFormat>
  <Paragraphs>199</Paragraphs>
  <Slides>38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38</vt:i4>
      </vt:variant>
    </vt:vector>
  </HeadingPairs>
  <TitlesOfParts>
    <vt:vector size="44" baseType="lpstr">
      <vt:lpstr>Arial</vt:lpstr>
      <vt:lpstr>Calibri</vt:lpstr>
      <vt:lpstr>Cambria</vt:lpstr>
      <vt:lpstr>Open Sans</vt:lpstr>
      <vt:lpstr>Wingdings</vt:lpstr>
      <vt:lpstr>Тема Office</vt:lpstr>
      <vt:lpstr>Презентация PowerPoint</vt:lpstr>
      <vt:lpstr> Нормативно-правовое обеспечение проведения ЕГЭ</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Выдача аттестатов с отличием</vt:lpstr>
      <vt:lpstr>УЧАСТНИКИ ГИА</vt:lpstr>
      <vt:lpstr>Допуск к ЕГЭ</vt:lpstr>
      <vt:lpstr>Повторный допуск к сочинению</vt:lpstr>
      <vt:lpstr>Особенности выбора формы</vt:lpstr>
      <vt:lpstr>Направления для тем сочинения</vt:lpstr>
      <vt:lpstr>Срок действия результатов</vt:lpstr>
      <vt:lpstr>Представление в вузы</vt:lpstr>
      <vt:lpstr>Обязательные экзамены Русский язык и математика</vt:lpstr>
      <vt:lpstr>Презентация PowerPoint</vt:lpstr>
      <vt:lpstr>ВИДЕОНАБЛЮДЕНИЕ</vt:lpstr>
      <vt:lpstr>Презентация PowerPoint</vt:lpstr>
      <vt:lpstr>Презентация PowerPoint</vt:lpstr>
      <vt:lpstr>Презентация PowerPoint</vt:lpstr>
      <vt:lpstr>Презентация PowerPoint</vt:lpstr>
      <vt:lpstr>Правила и процедура проведения ЕГЭ</vt:lpstr>
      <vt:lpstr>Правила и процедура проведения ЕГЭ</vt:lpstr>
      <vt:lpstr> Схема допуска в ППЭ </vt:lpstr>
      <vt:lpstr>ОЗНАКОМЛЕНИЕ С РЕЗУЛЬТАТАМИ ЕГЭ</vt:lpstr>
      <vt:lpstr>ДЕЙСТВИЕ  РЕЗУЛЬТАТОВ   ЕГЭ</vt:lpstr>
      <vt:lpstr>Допуск к повторному прохождению ГИА</vt:lpstr>
      <vt:lpstr>Презентация PowerPoint</vt:lpstr>
      <vt:lpstr>НЕУДОВЛЕТВОРИТЕЛЬНЫЙ РЕЗУЛЬТАТ ЕГЭ</vt:lpstr>
      <vt:lpstr>ПОДАЧА АПЕЛЛЯЦИИ</vt:lpstr>
      <vt:lpstr>ПРАВИЛА  ПОДАЧИ  АПЕЛЛЯЦИИ</vt:lpstr>
      <vt:lpstr>Презентация PowerPoint</vt:lpstr>
      <vt:lpstr>ПОДАЧА  АПЕЛЛЯЦИИ О НЕСОГЛАСИИ С ВЫСТАВЛЕННЫМИ  БАЛЛАМИ</vt:lpstr>
      <vt:lpstr>Презентация PowerPoint</vt:lpstr>
    </vt:vector>
  </TitlesOfParts>
  <Company>Krokoz™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Евгений</cp:lastModifiedBy>
  <cp:revision>113</cp:revision>
  <dcterms:created xsi:type="dcterms:W3CDTF">2014-05-02T18:22:14Z</dcterms:created>
  <dcterms:modified xsi:type="dcterms:W3CDTF">2020-11-12T18:22:24Z</dcterms:modified>
</cp:coreProperties>
</file>