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9"/>
  </p:notesMasterIdLst>
  <p:sldIdLst>
    <p:sldId id="256" r:id="rId2"/>
    <p:sldId id="259" r:id="rId3"/>
    <p:sldId id="260" r:id="rId4"/>
    <p:sldId id="263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39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9EEE5-02A5-45F3-8AD7-07826B6A0FC9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83ED9-B600-4E82-B34F-8D1BB0D759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76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DE7B03-D17C-4280-9A35-B5480DD134A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35C-6B21-402D-B95A-861CE050A861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F4703E-7D51-4F86-9182-89704916B5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35C-6B21-402D-B95A-861CE050A861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03E-7D51-4F86-9182-89704916B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35C-6B21-402D-B95A-861CE050A861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03E-7D51-4F86-9182-89704916B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67A5B-A1C7-46AF-A7C8-D11FDC23B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35C-6B21-402D-B95A-861CE050A861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03E-7D51-4F86-9182-89704916B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35C-6B21-402D-B95A-861CE050A861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03E-7D51-4F86-9182-89704916B5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35C-6B21-402D-B95A-861CE050A861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03E-7D51-4F86-9182-89704916B5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35C-6B21-402D-B95A-861CE050A861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03E-7D51-4F86-9182-89704916B56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35C-6B21-402D-B95A-861CE050A861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03E-7D51-4F86-9182-89704916B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35C-6B21-402D-B95A-861CE050A861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03E-7D51-4F86-9182-89704916B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35C-6B21-402D-B95A-861CE050A861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03E-7D51-4F86-9182-89704916B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5135C-6B21-402D-B95A-861CE050A861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4703E-7D51-4F86-9182-89704916B5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E5135C-6B21-402D-B95A-861CE050A861}" type="datetimeFigureOut">
              <a:rPr lang="ru-RU" smtClean="0"/>
              <a:t>17.11.2019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0F4703E-7D51-4F86-9182-89704916B5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silverage.ru/main.html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620689"/>
            <a:ext cx="8280920" cy="3672407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Государственное 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бюджетное 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учреждение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дополнительного педагогического профессионального образования Центр повышения квалификации 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специалистов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Красносельского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района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 Санкт-Петербурга «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Информационно-методический Центр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»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r>
              <a:rPr lang="ru-RU" sz="2000" dirty="0" smtClean="0">
                <a:latin typeface="Arial Black" pitchFamily="34" charset="0"/>
              </a:rPr>
              <a:t/>
            </a:r>
            <a:br>
              <a:rPr lang="ru-RU" sz="2000" dirty="0" smtClean="0">
                <a:latin typeface="Arial Black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Выпускная работа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Основные направления </a:t>
            </a:r>
            <a:br>
              <a:rPr lang="ru-RU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русской литературы</a:t>
            </a:r>
            <a:r>
              <a:rPr lang="en-US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столетия. </a:t>
            </a:r>
            <a:br>
              <a:rPr lang="ru-RU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Литература начала </a:t>
            </a:r>
            <a:r>
              <a:rPr lang="en-US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27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века</a:t>
            </a:r>
            <a:r>
              <a:rPr lang="ru-RU" sz="27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4048" y="4953000"/>
            <a:ext cx="2768352" cy="121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Выполнила</a:t>
            </a:r>
          </a:p>
          <a:p>
            <a:pPr algn="l"/>
            <a:r>
              <a:rPr lang="ru-RU" dirty="0" err="1" smtClean="0">
                <a:latin typeface="Arial" pitchFamily="34" charset="0"/>
                <a:cs typeface="Arial" pitchFamily="34" charset="0"/>
              </a:rPr>
              <a:t>Худобородова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А.Г.</a:t>
            </a:r>
          </a:p>
          <a:p>
            <a:pPr algn="l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ГБОУ </a:t>
            </a:r>
            <a:r>
              <a:rPr lang="ru-RU" dirty="0">
                <a:latin typeface="Arial" pitchFamily="34" charset="0"/>
                <a:cs typeface="Arial" pitchFamily="34" charset="0"/>
              </a:rPr>
              <a:t>С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ОШ № 252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98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43609" y="1916832"/>
            <a:ext cx="7505600" cy="3709268"/>
          </a:xfrm>
          <a:solidFill>
            <a:srgbClr val="C5C5D9"/>
          </a:solidFill>
        </p:spPr>
        <p:txBody>
          <a:bodyPr>
            <a:normAutofit lnSpcReduction="10000"/>
          </a:bodyPr>
          <a:lstStyle/>
          <a:p>
            <a:pPr algn="r" eaLnBrk="1" hangingPunct="1">
              <a:buFontTx/>
              <a:buNone/>
            </a:pPr>
            <a:r>
              <a:rPr lang="ru-RU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Наше время трудновато для пера...»</a:t>
            </a:r>
          </a:p>
          <a:p>
            <a:pPr algn="r" eaLnBrk="1" hangingPunct="1">
              <a:buFontTx/>
              <a:buNone/>
            </a:pPr>
            <a:r>
              <a:rPr lang="ru-RU" b="1" i="1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В.В. Маяковский</a:t>
            </a:r>
          </a:p>
          <a:p>
            <a:pPr algn="r" eaLnBrk="1" hangingPunct="1">
              <a:buFontTx/>
              <a:buNone/>
            </a:pPr>
            <a:r>
              <a:rPr lang="ru-RU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«Ни одна мировая литература </a:t>
            </a:r>
            <a:r>
              <a:rPr lang="en-US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века, кроме русской, не знала столь обширного списка безвременно, рано ушедших из жизни мастеров культуры...»</a:t>
            </a:r>
          </a:p>
          <a:p>
            <a:pPr algn="r" eaLnBrk="1" hangingPunct="1">
              <a:buFontTx/>
              <a:buNone/>
            </a:pPr>
            <a:r>
              <a:rPr lang="ru-RU" b="1" i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В.А. </a:t>
            </a:r>
            <a:r>
              <a:rPr lang="ru-RU" b="1" i="1" dirty="0" err="1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Чалмаев</a:t>
            </a:r>
            <a:endParaRPr lang="ru-RU" b="1" i="1" dirty="0" smtClean="0">
              <a:solidFill>
                <a:srgbClr val="003300"/>
              </a:solidFill>
              <a:latin typeface="Arial" pitchFamily="34" charset="0"/>
              <a:cs typeface="Arial" pitchFamily="34" charset="0"/>
            </a:endParaRPr>
          </a:p>
          <a:p>
            <a:pPr algn="r" eaLnBrk="1" hangingPunct="1">
              <a:buFontTx/>
              <a:buNone/>
            </a:pP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век всех нас переломал...»</a:t>
            </a:r>
          </a:p>
          <a:p>
            <a:pPr algn="r" eaLnBrk="1" hangingPunct="1">
              <a:buFontTx/>
              <a:buNone/>
            </a:pPr>
            <a:r>
              <a:rPr lang="ru-RU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М.И. Цветаева</a:t>
            </a:r>
          </a:p>
          <a:p>
            <a:pPr algn="r" eaLnBrk="1" hangingPunct="1"/>
            <a:endParaRPr lang="ru-RU" dirty="0" smtClean="0"/>
          </a:p>
        </p:txBody>
      </p:sp>
      <p:sp>
        <p:nvSpPr>
          <p:cNvPr id="307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55576" y="304800"/>
            <a:ext cx="6862837" cy="865188"/>
          </a:xfrm>
          <a:solidFill>
            <a:srgbClr val="C5C5D9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57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Литература </a:t>
            </a:r>
            <a:r>
              <a:rPr lang="en-US" sz="57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XX</a:t>
            </a:r>
            <a:r>
              <a:rPr lang="ru-RU" sz="5700" b="1" dirty="0" smtClean="0">
                <a:solidFill>
                  <a:srgbClr val="003300"/>
                </a:solidFill>
                <a:latin typeface="Arial" pitchFamily="34" charset="0"/>
                <a:cs typeface="Arial" pitchFamily="34" charset="0"/>
              </a:rPr>
              <a:t> века</a:t>
            </a:r>
          </a:p>
        </p:txBody>
      </p:sp>
      <p:pic>
        <p:nvPicPr>
          <p:cNvPr id="2" name="Sleep Away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4408" y="609329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20177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solidFill>
                  <a:schemeClr val="tx1"/>
                </a:solidFill>
              </a:rPr>
              <a:t>I. </a:t>
            </a:r>
            <a:r>
              <a:rPr lang="ru-RU" sz="4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Начало 1890-х – 1905 год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343400" y="1143000"/>
            <a:ext cx="4495800" cy="3582144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ru-RU" sz="19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1892 год.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Свод законов Российской империи: власть царя объявлялась «самодержавной и неограниченной»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Быстрыми темпами развивается промышленное производство.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Растет социальное сознание нового класса – пролетариата.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sz="1900" b="1" dirty="0" smtClean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1885 год.</a:t>
            </a:r>
            <a:r>
              <a:rPr lang="ru-RU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Первая политическая забастовка Орехово-Зуевской мануфактуры. Суд признал требования трудящихся справедливыми.</a:t>
            </a:r>
          </a:p>
        </p:txBody>
      </p:sp>
      <p:pic>
        <p:nvPicPr>
          <p:cNvPr id="5124" name="Picture 5" descr="Stanis%C5%82aw_Mas%C5%82owski_Wiosna_roku_19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63" y="1124744"/>
            <a:ext cx="4537037" cy="2869406"/>
          </a:xfrm>
          <a:prstGeom prst="rect">
            <a:avLst/>
          </a:prstGeom>
          <a:noFill/>
          <a:ln w="57150">
            <a:solidFill>
              <a:srgbClr val="DADAE6"/>
            </a:solidFill>
            <a:miter lim="800000"/>
            <a:headEnd/>
            <a:tailEnd/>
          </a:ln>
        </p:spPr>
      </p:pic>
      <p:pic>
        <p:nvPicPr>
          <p:cNvPr id="5125" name="Picture 7" descr="nik2_19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267200"/>
            <a:ext cx="1587500" cy="2370138"/>
          </a:xfrm>
          <a:prstGeom prst="rect">
            <a:avLst/>
          </a:prstGeom>
          <a:noFill/>
          <a:ln w="57150">
            <a:solidFill>
              <a:srgbClr val="DADAE6"/>
            </a:solidFill>
            <a:miter lim="800000"/>
            <a:headEnd/>
            <a:tailEnd/>
          </a:ln>
        </p:spPr>
      </p:pic>
      <p:sp>
        <p:nvSpPr>
          <p:cNvPr id="5126" name="Text Box 8"/>
          <p:cNvSpPr txBox="1">
            <a:spLocks noChangeArrowheads="1"/>
          </p:cNvSpPr>
          <p:nvPr/>
        </p:nvSpPr>
        <p:spPr bwMode="auto">
          <a:xfrm>
            <a:off x="2133600" y="5410200"/>
            <a:ext cx="6705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1896 год.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Император Николай Второй.</a:t>
            </a:r>
          </a:p>
          <a:p>
            <a:r>
              <a:rPr lang="ru-RU" b="1" dirty="0">
                <a:latin typeface="Arial" pitchFamily="34" charset="0"/>
                <a:cs typeface="Arial" pitchFamily="34" charset="0"/>
              </a:rPr>
              <a:t>Образовались первые политические партии: </a:t>
            </a:r>
            <a:r>
              <a:rPr lang="ru-RU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1898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– социал-демократы, </a:t>
            </a:r>
            <a:r>
              <a:rPr lang="ru-RU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1905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– конституционные демократы, </a:t>
            </a:r>
            <a:r>
              <a:rPr lang="ru-RU" b="1" dirty="0">
                <a:solidFill>
                  <a:srgbClr val="FF0066"/>
                </a:solidFill>
                <a:latin typeface="Arial" pitchFamily="34" charset="0"/>
                <a:cs typeface="Arial" pitchFamily="34" charset="0"/>
              </a:rPr>
              <a:t>1901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 – социал-революционеры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8401050" cy="1162050"/>
          </a:xfrm>
        </p:spPr>
        <p:txBody>
          <a:bodyPr anchor="b"/>
          <a:lstStyle/>
          <a:p>
            <a:pPr algn="l" eaLnBrk="1" hangingPunct="1"/>
            <a:r>
              <a:rPr lang="ru-RU" b="1" i="1" smtClean="0">
                <a:solidFill>
                  <a:srgbClr val="FF0000"/>
                </a:solidFill>
              </a:rPr>
              <a:t>Революции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032250" y="304800"/>
            <a:ext cx="5111750" cy="15240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Исторические потрясения начала 20века</a:t>
            </a:r>
          </a:p>
          <a:p>
            <a:pPr eaLnBrk="1" hangingPunct="1">
              <a:lnSpc>
                <a:spcPct val="90000"/>
              </a:lnSpc>
            </a:pPr>
            <a:endParaRPr lang="ru-RU" sz="3000" b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0" y="1219200"/>
            <a:ext cx="3008313" cy="469106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7200" smtClean="0"/>
              <a:t>     1905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2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2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sz="120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720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ru-RU" sz="7200" smtClean="0"/>
              <a:t>1917</a:t>
            </a: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4343400" y="3505201"/>
            <a:ext cx="4800600" cy="185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5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Февральская буржуазно-демократическая революция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ru-RU" sz="2800" b="1" dirty="0">
              <a:latin typeface="Tempus Sans ITC" pitchFamily="82" charset="0"/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343400" y="5029200"/>
            <a:ext cx="4800600" cy="125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800" b="1" dirty="0">
                <a:latin typeface="Arial" pitchFamily="34" charset="0"/>
                <a:cs typeface="Arial" pitchFamily="34" charset="0"/>
              </a:rPr>
              <a:t>Октябрьская социалистическая революция</a:t>
            </a: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4191000" y="1905000"/>
            <a:ext cx="419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latin typeface="Arial" pitchFamily="34" charset="0"/>
                <a:cs typeface="Arial" pitchFamily="34" charset="0"/>
              </a:rPr>
              <a:t>Первая русская революция</a:t>
            </a:r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>
            <a:off x="2590800" y="2590800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37" name="Line 9"/>
          <p:cNvSpPr>
            <a:spLocks noChangeShapeType="1"/>
          </p:cNvSpPr>
          <p:nvPr/>
        </p:nvSpPr>
        <p:spPr bwMode="auto">
          <a:xfrm flipV="1">
            <a:off x="2438400" y="3886200"/>
            <a:ext cx="1828800" cy="13716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3738" name="Line 10"/>
          <p:cNvSpPr>
            <a:spLocks noChangeShapeType="1"/>
          </p:cNvSpPr>
          <p:nvPr/>
        </p:nvSpPr>
        <p:spPr bwMode="auto">
          <a:xfrm>
            <a:off x="2514600" y="5334000"/>
            <a:ext cx="1752600" cy="762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7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3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3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3" grpId="0"/>
      <p:bldP spid="73734" grpId="0"/>
      <p:bldP spid="73736" grpId="0" animBg="1"/>
      <p:bldP spid="73737" grpId="0" animBg="1"/>
      <p:bldP spid="737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5652120" y="228600"/>
            <a:ext cx="3225180" cy="6224736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Русскую литературу рубежа 19 - 20 веков</a:t>
            </a: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называют</a:t>
            </a:r>
          </a:p>
          <a:p>
            <a:pPr algn="ctr" eaLnBrk="1" hangingPunct="1">
              <a:buFontTx/>
              <a:buNone/>
            </a:pP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Серебряным веком</a:t>
            </a:r>
            <a:r>
              <a:rPr lang="ru-RU" sz="2800" dirty="0" smtClean="0">
                <a:solidFill>
                  <a:srgbClr val="DADAE6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ctr" eaLnBrk="1" hangingPunct="1">
              <a:buFontTx/>
              <a:buNone/>
            </a:pPr>
            <a:endParaRPr lang="ru-RU" sz="2800" dirty="0" smtClean="0">
              <a:solidFill>
                <a:srgbClr val="DADAE6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>
              <a:buFontTx/>
              <a:buNone/>
            </a:pP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 1895 – 1920 г.</a:t>
            </a:r>
          </a:p>
        </p:txBody>
      </p:sp>
      <p:pic>
        <p:nvPicPr>
          <p:cNvPr id="75779" name="Picture 2" descr="Серебряного века силуэт...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0" y="0"/>
            <a:ext cx="4972050" cy="690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7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72816"/>
            <a:ext cx="2507121" cy="3517014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27784" y="908719"/>
            <a:ext cx="6166966" cy="1584177"/>
          </a:xfrm>
        </p:spPr>
        <p:txBody>
          <a:bodyPr anchor="ctr">
            <a:noAutofit/>
          </a:bodyPr>
          <a:lstStyle/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Началом «Серебряного века» русской поэзии считается статья </a:t>
            </a:r>
            <a:r>
              <a:rPr lang="ru-RU" sz="28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Д.Мережковского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«Символы». </a:t>
            </a:r>
          </a:p>
          <a:p>
            <a:pPr marL="0" indent="0" algn="just" eaLnBrk="1" hangingPunct="1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Отцом «термина» является русский философ  Николай Бердяев, назвавший «Серебряный век» отблеском, возрождением «века золотого».</a:t>
            </a:r>
          </a:p>
        </p:txBody>
      </p:sp>
      <p:sp>
        <p:nvSpPr>
          <p:cNvPr id="2" name="AutoShape 4" descr="Картинки по запросу фото николая бердяев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358" y="3860509"/>
            <a:ext cx="2276475" cy="2009775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pic>
        <p:nvPicPr>
          <p:cNvPr id="4" name="Рисунок 5" descr="meregkovskiy-1122200710434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63321" y="3068960"/>
            <a:ext cx="2667497" cy="3592875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scene3d>
            <a:camera prst="isometricOffAxis1Righ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60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533400" y="228600"/>
            <a:ext cx="8389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Arial" pitchFamily="34" charset="0"/>
                <a:cs typeface="Arial" pitchFamily="34" charset="0"/>
              </a:rPr>
              <a:t>Разделение русской литературы на два направления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709" name="Oval 5"/>
          <p:cNvSpPr>
            <a:spLocks noChangeArrowheads="1"/>
          </p:cNvSpPr>
          <p:nvPr/>
        </p:nvSpPr>
        <p:spPr bwMode="auto">
          <a:xfrm>
            <a:off x="2819400" y="914400"/>
            <a:ext cx="3429000" cy="14478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Направления в литературе</a:t>
            </a:r>
          </a:p>
        </p:txBody>
      </p:sp>
      <p:sp>
        <p:nvSpPr>
          <p:cNvPr id="72710" name="Oval 6"/>
          <p:cNvSpPr>
            <a:spLocks noChangeArrowheads="1"/>
          </p:cNvSpPr>
          <p:nvPr/>
        </p:nvSpPr>
        <p:spPr bwMode="auto">
          <a:xfrm>
            <a:off x="990600" y="2209800"/>
            <a:ext cx="2209800" cy="1371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реализм</a:t>
            </a:r>
          </a:p>
        </p:txBody>
      </p:sp>
      <p:sp>
        <p:nvSpPr>
          <p:cNvPr id="72711" name="Oval 7"/>
          <p:cNvSpPr>
            <a:spLocks noChangeArrowheads="1"/>
          </p:cNvSpPr>
          <p:nvPr/>
        </p:nvSpPr>
        <p:spPr bwMode="auto">
          <a:xfrm>
            <a:off x="5943600" y="2209800"/>
            <a:ext cx="2438400" cy="1524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модернизм</a:t>
            </a:r>
          </a:p>
        </p:txBody>
      </p:sp>
      <p:sp>
        <p:nvSpPr>
          <p:cNvPr id="72712" name="Oval 8"/>
          <p:cNvSpPr>
            <a:spLocks noChangeArrowheads="1"/>
          </p:cNvSpPr>
          <p:nvPr/>
        </p:nvSpPr>
        <p:spPr bwMode="auto">
          <a:xfrm>
            <a:off x="381000" y="5029200"/>
            <a:ext cx="1752600" cy="1371600"/>
          </a:xfrm>
          <a:prstGeom prst="ellipse">
            <a:avLst/>
          </a:prstGeom>
          <a:solidFill>
            <a:srgbClr val="C5C5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символизм</a:t>
            </a:r>
          </a:p>
        </p:txBody>
      </p:sp>
      <p:sp>
        <p:nvSpPr>
          <p:cNvPr id="72713" name="Oval 9"/>
          <p:cNvSpPr>
            <a:spLocks noChangeArrowheads="1"/>
          </p:cNvSpPr>
          <p:nvPr/>
        </p:nvSpPr>
        <p:spPr bwMode="auto">
          <a:xfrm>
            <a:off x="2636846" y="5235054"/>
            <a:ext cx="1752600" cy="1371600"/>
          </a:xfrm>
          <a:prstGeom prst="ellipse">
            <a:avLst/>
          </a:prstGeom>
          <a:solidFill>
            <a:srgbClr val="C5C5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 Black" pitchFamily="34" charset="0"/>
              </a:rPr>
              <a:t>акмеизм</a:t>
            </a:r>
          </a:p>
        </p:txBody>
      </p:sp>
      <p:sp>
        <p:nvSpPr>
          <p:cNvPr id="72714" name="Oval 10"/>
          <p:cNvSpPr>
            <a:spLocks noChangeArrowheads="1"/>
          </p:cNvSpPr>
          <p:nvPr/>
        </p:nvSpPr>
        <p:spPr bwMode="auto">
          <a:xfrm>
            <a:off x="4724400" y="4876800"/>
            <a:ext cx="1828800" cy="1371600"/>
          </a:xfrm>
          <a:prstGeom prst="ellipse">
            <a:avLst/>
          </a:prstGeom>
          <a:solidFill>
            <a:srgbClr val="C5C5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футуризм</a:t>
            </a:r>
          </a:p>
        </p:txBody>
      </p:sp>
      <p:sp>
        <p:nvSpPr>
          <p:cNvPr id="72715" name="Oval 11"/>
          <p:cNvSpPr>
            <a:spLocks noChangeArrowheads="1"/>
          </p:cNvSpPr>
          <p:nvPr/>
        </p:nvSpPr>
        <p:spPr bwMode="auto">
          <a:xfrm>
            <a:off x="7010400" y="4876800"/>
            <a:ext cx="1828800" cy="1371600"/>
          </a:xfrm>
          <a:prstGeom prst="ellipse">
            <a:avLst/>
          </a:prstGeom>
          <a:solidFill>
            <a:srgbClr val="C5C5D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имажинизм</a:t>
            </a: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 flipH="1">
            <a:off x="2667000" y="1981200"/>
            <a:ext cx="3810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5715000" y="2133600"/>
            <a:ext cx="5334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 flipH="1">
            <a:off x="1752600" y="3352800"/>
            <a:ext cx="4343400" cy="1828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 flipH="1">
            <a:off x="3886200" y="3352800"/>
            <a:ext cx="220980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 flipH="1">
            <a:off x="5791200" y="3352800"/>
            <a:ext cx="304800" cy="1524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6096000" y="3352800"/>
            <a:ext cx="121920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>
            <a:off x="2133600" y="5791200"/>
            <a:ext cx="53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2731" name="Oval 27"/>
          <p:cNvSpPr>
            <a:spLocks noChangeArrowheads="1"/>
          </p:cNvSpPr>
          <p:nvPr/>
        </p:nvSpPr>
        <p:spPr bwMode="auto">
          <a:xfrm>
            <a:off x="6762466" y="990600"/>
            <a:ext cx="1981200" cy="9144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декаданс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2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72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72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72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72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72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7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72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27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2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72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2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2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 animBg="1"/>
      <p:bldP spid="72710" grpId="0" animBg="1"/>
      <p:bldP spid="72711" grpId="0" animBg="1"/>
      <p:bldP spid="72712" grpId="0" animBg="1"/>
      <p:bldP spid="72713" grpId="0" animBg="1"/>
      <p:bldP spid="72714" grpId="0" animBg="1"/>
      <p:bldP spid="72715" grpId="0" animBg="1"/>
      <p:bldP spid="72716" grpId="0" animBg="1"/>
      <p:bldP spid="72717" grpId="0" animBg="1"/>
      <p:bldP spid="72718" grpId="0" animBg="1"/>
      <p:bldP spid="72719" grpId="0" animBg="1"/>
      <p:bldP spid="72720" grpId="0" animBg="1"/>
      <p:bldP spid="72721" grpId="0" animBg="1"/>
      <p:bldP spid="72722" grpId="0" animBg="1"/>
      <p:bldP spid="7273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57</TotalTime>
  <Words>228</Words>
  <Application>Microsoft Office PowerPoint</Application>
  <PresentationFormat>Экран (4:3)</PresentationFormat>
  <Paragraphs>50</Paragraphs>
  <Slides>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 Государственное  бюджетное  учреждение дополнительного педагогического профессионального образования Центр повышения квалификации специалистов Красносельского района Санкт-Петербурга «Информационно-методический Центр»   Выпускная работа  Основные направления   русской литературы  XX столетия.  Литература начала XX века.</vt:lpstr>
      <vt:lpstr>Литература XX века</vt:lpstr>
      <vt:lpstr>I. Начало 1890-х – 1905 год</vt:lpstr>
      <vt:lpstr>Революции</vt:lpstr>
      <vt:lpstr>Презентация PowerPoint</vt:lpstr>
      <vt:lpstr> </vt:lpstr>
      <vt:lpstr> 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Государственное бюджетное образовательное учреждение дополнительного педагогического профессионального образования Центр повышения квалификации специалистов Красносельского района Санкт-Петербурга «Информационно-методический Центр»   Выпускная работа слушателя курса  Поэзия начала 20 века </dc:title>
  <dc:creator>admin</dc:creator>
  <cp:lastModifiedBy>admin</cp:lastModifiedBy>
  <cp:revision>10</cp:revision>
  <dcterms:created xsi:type="dcterms:W3CDTF">2018-03-12T18:44:19Z</dcterms:created>
  <dcterms:modified xsi:type="dcterms:W3CDTF">2019-11-17T14:33:41Z</dcterms:modified>
</cp:coreProperties>
</file>