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66" r:id="rId4"/>
    <p:sldId id="273" r:id="rId5"/>
    <p:sldId id="267" r:id="rId6"/>
    <p:sldId id="276" r:id="rId7"/>
    <p:sldId id="271" r:id="rId8"/>
    <p:sldId id="268" r:id="rId9"/>
    <p:sldId id="270" r:id="rId10"/>
    <p:sldId id="265" r:id="rId11"/>
    <p:sldId id="262" r:id="rId12"/>
    <p:sldId id="278" r:id="rId13"/>
    <p:sldId id="257" r:id="rId14"/>
    <p:sldId id="261" r:id="rId15"/>
    <p:sldId id="259" r:id="rId16"/>
    <p:sldId id="277" r:id="rId17"/>
    <p:sldId id="272" r:id="rId18"/>
    <p:sldId id="279" r:id="rId19"/>
    <p:sldId id="280" r:id="rId20"/>
    <p:sldId id="284" r:id="rId21"/>
    <p:sldId id="281" r:id="rId22"/>
    <p:sldId id="285" r:id="rId23"/>
    <p:sldId id="282" r:id="rId24"/>
    <p:sldId id="286" r:id="rId25"/>
    <p:sldId id="283" r:id="rId26"/>
    <p:sldId id="258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AB7B5B-53C8-454F-A568-500ABFBE30A6}" type="datetimeFigureOut">
              <a:rPr lang="ru-RU" smtClean="0"/>
              <a:t>23.06.2019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22199E-C5BF-4841-90BB-160F740606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171472"/>
            <a:ext cx="76177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Kozuka Mincho Pr6N B" pitchFamily="18" charset="-128"/>
                <a:ea typeface="Kozuka Mincho Pr6N B" pitchFamily="18" charset="-128"/>
              </a:rPr>
              <a:t>Тема</a:t>
            </a:r>
            <a:r>
              <a:rPr lang="ru-RU" sz="4000" dirty="0" smtClean="0">
                <a:solidFill>
                  <a:srgbClr val="C00000"/>
                </a:solidFill>
                <a:latin typeface="Kozuka Mincho Pr6N B" pitchFamily="18" charset="-128"/>
                <a:ea typeface="Kozuka Mincho Pr6N B" pitchFamily="18" charset="-128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Kozuka Mincho Pr6N B" pitchFamily="18" charset="-128"/>
                <a:ea typeface="Kozuka Mincho Pr6N B" pitchFamily="18" charset="-128"/>
              </a:rPr>
            </a:br>
            <a:r>
              <a:rPr lang="ru-RU" sz="4000" dirty="0" smtClean="0">
                <a:solidFill>
                  <a:srgbClr val="C00000"/>
                </a:solidFill>
                <a:latin typeface="Kozuka Mincho Pr6N B" pitchFamily="18" charset="-128"/>
                <a:ea typeface="Kozuka Mincho Pr6N B" pitchFamily="18" charset="-128"/>
              </a:rPr>
              <a:t>Монастырь .</a:t>
            </a:r>
            <a:br>
              <a:rPr lang="ru-RU" sz="4000" dirty="0" smtClean="0">
                <a:solidFill>
                  <a:srgbClr val="C00000"/>
                </a:solidFill>
                <a:latin typeface="Kozuka Mincho Pr6N B" pitchFamily="18" charset="-128"/>
                <a:ea typeface="Kozuka Mincho Pr6N B" pitchFamily="18" charset="-128"/>
              </a:rPr>
            </a:br>
            <a:r>
              <a:rPr lang="ru-RU" sz="4000" smtClean="0">
                <a:solidFill>
                  <a:srgbClr val="C00000"/>
                </a:solidFill>
                <a:latin typeface="Kozuka Mincho Pr6N B" pitchFamily="18" charset="-128"/>
                <a:ea typeface="Kozuka Mincho Pr6N B" pitchFamily="18" charset="-128"/>
              </a:rPr>
              <a:t>Духовный </a:t>
            </a:r>
            <a:r>
              <a:rPr lang="ru-RU" sz="4000" smtClean="0">
                <a:solidFill>
                  <a:srgbClr val="C00000"/>
                </a:solidFill>
                <a:latin typeface="Kozuka Mincho Pr6N B" pitchFamily="18" charset="-128"/>
                <a:ea typeface="Kozuka Mincho Pr6N B" pitchFamily="18" charset="-128"/>
              </a:rPr>
              <a:t>подвиг</a:t>
            </a:r>
            <a:endParaRPr lang="ru-RU" sz="4000" dirty="0">
              <a:solidFill>
                <a:srgbClr val="C00000"/>
              </a:solidFill>
              <a:latin typeface="Kozuka Mincho Pr6N B" pitchFamily="18" charset="-128"/>
              <a:ea typeface="Kozuka Mincho Pr6N B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548680"/>
            <a:ext cx="5612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dobe Devanagari" pitchFamily="18" charset="0"/>
              </a:rPr>
              <a:t>Предмет</a:t>
            </a:r>
            <a:endParaRPr lang="ru-RU" dirty="0">
              <a:solidFill>
                <a:srgbClr val="7030A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dobe Devanagari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dobe Devanagari" pitchFamily="18" charset="0"/>
              </a:rPr>
              <a:t>«Основы религиозных культур </a:t>
            </a:r>
            <a:r>
              <a:rPr lang="ru-RU" b="1" dirty="0" smtClean="0">
                <a:solidFill>
                  <a:srgbClr val="7030A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dobe Devanagari" pitchFamily="18" charset="0"/>
              </a:rPr>
              <a:t>и </a:t>
            </a:r>
            <a:r>
              <a:rPr lang="ru-RU" b="1" dirty="0">
                <a:solidFill>
                  <a:srgbClr val="7030A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dobe Devanagari" pitchFamily="18" charset="0"/>
              </a:rPr>
              <a:t>светской этики»</a:t>
            </a:r>
            <a:endParaRPr lang="ru-RU" dirty="0">
              <a:solidFill>
                <a:srgbClr val="7030A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dobe Devanagari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dobe Devanagari" pitchFamily="18" charset="0"/>
              </a:rPr>
              <a:t>Модуль</a:t>
            </a:r>
            <a:br>
              <a:rPr lang="ru-RU" b="1" dirty="0" smtClean="0">
                <a:solidFill>
                  <a:srgbClr val="7030A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dobe Devanagari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Adobe Devanagari" pitchFamily="18" charset="0"/>
              </a:rPr>
              <a:t>«Основы православной культуры»</a:t>
            </a:r>
            <a:endParaRPr lang="ru-RU" b="1" dirty="0">
              <a:solidFill>
                <a:srgbClr val="7030A0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Adobe Devanagari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5085184"/>
            <a:ext cx="2825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составлена</a:t>
            </a:r>
            <a:br>
              <a:rPr lang="ru-RU" dirty="0" smtClean="0"/>
            </a:br>
            <a:r>
              <a:rPr lang="ru-RU" dirty="0" smtClean="0"/>
              <a:t>учителем ГБОУ СОШ №252</a:t>
            </a:r>
            <a:br>
              <a:rPr lang="ru-RU" dirty="0" smtClean="0"/>
            </a:br>
            <a:r>
              <a:rPr lang="ru-RU" dirty="0" smtClean="0"/>
              <a:t>Пироговой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nationalgeographic.com/wpf/media-live/photos/000/131/cache/monks-chanting_13135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4878"/>
            <a:ext cx="6402743" cy="480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373216"/>
            <a:ext cx="341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молитва монахов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cho.msk.ru/att/element-794390-misc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42190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1.liveinternet.ru/images/attach/c/4/79/241/79241257_large_6256831365_95bf73e51a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66602"/>
            <a:ext cx="4392487" cy="290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573016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братской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трапезной (монастырской столовой).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трапезой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монах читает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 жизни святых 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econet.ru/uploads/pictures/245596/content_5_1__econet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469"/>
            <a:ext cx="345638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fb.ru/misc/i/gallery/25893/659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48466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447173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Келья – жилище монаха, комната с минимальным внутренним убранством.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1.35photo.ru:8080/photos/20100912/173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23" y="1196752"/>
            <a:ext cx="4812701" cy="437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Послушания монахов</a:t>
            </a:r>
            <a:r>
              <a:rPr lang="ru-RU" sz="2000" i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 работа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5749225"/>
            <a:ext cx="1915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хлебопекарне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7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kpress.ru/upload/iblock/982/982cef3bdb202882a5cc8bbf6d63d6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1912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5805264"/>
            <a:ext cx="3156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иконописной мастерской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ravmir.ru/wp-content/uploads/2011/08/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6377"/>
            <a:ext cx="3041103" cy="44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4168" y="5229200"/>
            <a:ext cx="153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курятнике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af0n.ru/uploads/u7/Pechory-1988-kosb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5" y="516377"/>
            <a:ext cx="4629673" cy="312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072204"/>
            <a:ext cx="152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сенокосе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3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avoslavie.ru/sas/image/100563/56321.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675456"/>
            <a:ext cx="5040560" cy="39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hranive.ru/wp-content/uploads/2013/03/e0PSne-4Q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57" y="3425306"/>
            <a:ext cx="473812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764704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огороде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4797152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стройке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6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newsru.com/pict/id/large/1631942_2014021712281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3" y="4177156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Настоя́тель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старшее по административной власти духовное лицо в храме или особое должностное духовное лицо в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Монах обязан слушаться монастырское начальство и духовного отца. Без благословения, как в монастыре, так и в жизни монаха, ничего не делается. </a:t>
            </a:r>
          </a:p>
        </p:txBody>
      </p:sp>
    </p:spTree>
    <p:extLst>
      <p:ext uri="{BB962C8B-B14F-4D97-AF65-F5344CB8AC3E}">
        <p14:creationId xmlns:p14="http://schemas.microsoft.com/office/powerpoint/2010/main" val="23559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480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3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обета 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Безбрачие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Послушание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Нестяжание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ескорыстие,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алчности, страсти к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богатству.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gudauri.ru/uploads/files/galleries/gallery_trekking_v_monastyr_imeni_byka_lomisi/62-olgry_lomisi_jan2011_0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53" y="2564904"/>
            <a:ext cx="4752663" cy="316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urganvera.ru/wp-content/uploads/2015/07/15july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200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1346" y="5805264"/>
            <a:ext cx="390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Иоанновский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монастырь</a:t>
            </a:r>
          </a:p>
        </p:txBody>
      </p:sp>
    </p:spTree>
    <p:extLst>
      <p:ext uri="{BB962C8B-B14F-4D97-AF65-F5344CB8AC3E}">
        <p14:creationId xmlns:p14="http://schemas.microsoft.com/office/powerpoint/2010/main" val="40938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701935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1)Зарождение 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монашества.</a:t>
            </a:r>
            <a:b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2)Устройство жизни монастыря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3)Как 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</a:t>
            </a: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монахами.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4)Главные 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монахов.</a:t>
            </a:r>
            <a:b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5)Монастыри </a:t>
            </a:r>
            <a:r>
              <a:rPr lang="ru-RU" sz="3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0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86916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храме-усыпальнице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покоятся мощи святого праведного Иоанна Кронштадтского.</a:t>
            </a:r>
          </a:p>
        </p:txBody>
      </p:sp>
      <p:pic>
        <p:nvPicPr>
          <p:cNvPr id="1026" name="Picture 2" descr="http://uspeniya.cerkov.ru/files/2015/06/%D0%A1%D0%B2%D1%8F%D1%82%D0%BE%D0%B9-%D0%BF%D1%80%D0%B0%D0%B2%D0%B5%D0%B4%D0%BD%D1%8B%D0%B9-%D0%98%D0%BE%D0%B0%D0%BD%D0%BD-%D0%9A%D1%80%D0%BE%D0%BD%D1%88%D1%82%D0%B0%D0%B4%D1%82%D1%81%D0%BA%D0%B8%D0%B9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596577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tiquariy.ru/userfiles/aleksandronevskaya_lavra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4871" cy="44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1" y="5445224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Свято- Троицкая Александро-Невская Лавра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крупнейший мужской монастырь)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16833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Рака с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мощами святого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благоверного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Невского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http://rusk.ru/images/2008/12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475" y="728133"/>
            <a:ext cx="4524487" cy="475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4.fotokto.ru/photo/full/227/2272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18" y="476672"/>
            <a:ext cx="7740860" cy="51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723964"/>
            <a:ext cx="549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Троице-Сергиева пустынь (мужской монастырь)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030580"/>
            <a:ext cx="5168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преподобного Сергия Радонежского </a:t>
            </a:r>
          </a:p>
        </p:txBody>
      </p:sp>
      <p:pic>
        <p:nvPicPr>
          <p:cNvPr id="3074" name="Picture 2" descr="http://www.pravenc.ru/data/191/472/1234/i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752528" cy="30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otpusk.ru/gallery/large/310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8" r="3946" b="12188"/>
          <a:stretch/>
        </p:blipFill>
        <p:spPr bwMode="auto">
          <a:xfrm>
            <a:off x="287029" y="170149"/>
            <a:ext cx="3907920" cy="24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utotravel.ru/phalbum/90248/1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7768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708870"/>
            <a:ext cx="5643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Воскресенский Новодевичий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онастырь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41.media.tumblr.com/9906b4658787539e6003ecbd55bf2513/tumblr_nx6ldxy4kz1ujkqyy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470650" cy="49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20688"/>
            <a:ext cx="6851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http://ru-wiki.ru/wiki/Валаамский_монастырь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http://www.optina.ru/history/skete/modern_life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https://yandex.ru/images/search?text=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фото%20монахов&amp;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img_url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=http%3A%2F%2Fimg-fotki.yandex.ru%2Fget%2F5011%2F144337373.75%2F0_c2ce3_9a34ee2_XXL.jpg&amp;pos=2&amp;rpt=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simage&amp;stype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image&amp;lr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=2&amp;noreask=1&amp;parent-reqid=1479455992508574-568759407966456599376338-sas1-3280&amp;source=wiz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2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189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Мона́х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</a:rPr>
              <a:t/>
            </a:r>
            <a:br>
              <a:rPr lang="ru-RU" sz="5400" b="1" dirty="0" smtClean="0">
                <a:solidFill>
                  <a:srgbClr val="7030A0"/>
                </a:solidFill>
              </a:rPr>
            </a:br>
            <a:r>
              <a:rPr lang="ru-RU" dirty="0"/>
              <a:t>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(греч.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одиночный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единичный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жен. 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она́хиня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член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религиозной общины, в соответствии с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обетом (клятвой) ведущий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аскетическую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жизнь либо в рамках монашеской общины (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братии),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в одиночестве, 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отшельничестве. 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615" y="208640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скетизм -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трогий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отказом от жизненных благ и удовольствий. </a:t>
            </a:r>
          </a:p>
        </p:txBody>
      </p:sp>
      <p:pic>
        <p:nvPicPr>
          <p:cNvPr id="5" name="Picture 6" descr="http://pravme.ru/uploads/images/topic/2016/03/03/2ae2b2be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16" y="2852936"/>
            <a:ext cx="4792361" cy="319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1"/>
            <a:ext cx="4320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монашеское облачение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покаяния, скорби о грехах, плача об утраченном райском блаженстве. Святитель Игнатий (Брянчанинов) пишет, что красивая, яркая одежда не подходит для плачущих о своей умершей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душе;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подходит одежда черная, в которую люди облекаются в знак своей глубокой печали.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otvet.imgsmail.ru/download/20954306_9d3ed7524dd5b434539544b88f368e23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764704"/>
            <a:ext cx="3259082" cy="440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ovomoskovsk-ua.info/zagruzka/2016/03/monah-antonij-768x5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2"/>
          <a:stretch/>
        </p:blipFill>
        <p:spPr bwMode="auto">
          <a:xfrm>
            <a:off x="4438335" y="476672"/>
            <a:ext cx="4104431" cy="50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764704"/>
            <a:ext cx="39604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христианские монахи появились в конце третьего века от Рождества Христова.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монашество считается древнейшим. Основателем египетского монашества считается преподобный Антоний Великий. Еще в 285 году он удалился в глубину пустыни на гору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В Фиваиде 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 монастырь , который продолжает существовать и после его блаженной кончины 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451210" y="3943292"/>
            <a:ext cx="60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5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380" y="4437112"/>
            <a:ext cx="590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Монасты́рь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одинокий) — религиозная община монахов или монахинь, имеющая единый устав, а также единый комплекс богослужебных, жилых, хозяйственных построек, ей принадлежащих.</a:t>
            </a:r>
          </a:p>
        </p:txBody>
      </p:sp>
      <p:pic>
        <p:nvPicPr>
          <p:cNvPr id="2050" name="Picture 2" descr="https://upload.wikimedia.org/wikipedia/commons/thumb/6/6b/Katharinenkloster_Sinai_BW_2.jpg/1280px-Katharinenkloster_Sinai_BW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36" y="404664"/>
            <a:ext cx="5830187" cy="390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eizvestniy-geniy.ru/images/works/photo/2011/04/33033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82" y="3396934"/>
            <a:ext cx="4395902" cy="26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illiarderr.com/_bl/115/485583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49" y="548680"/>
            <a:ext cx="4002133" cy="26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84030" y="1615278"/>
            <a:ext cx="2596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Монахи - отшельники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289" y="3861048"/>
            <a:ext cx="432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Отшельник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живущий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уединенно.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5klass.net/datas/literatura/Istorija-sozdanija-knigi/0024-024-Pervymi-sozdateljami-rukopisnykh-knig-byli-monak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2968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7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lide.ru/images/22/28965/96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8167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412</TotalTime>
  <Words>179</Words>
  <Application>Microsoft Office PowerPoint</Application>
  <PresentationFormat>Экран (4:3)</PresentationFormat>
  <Paragraphs>38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Пирогов</dc:creator>
  <cp:lastModifiedBy>Владимир Пирогов</cp:lastModifiedBy>
  <cp:revision>50</cp:revision>
  <dcterms:created xsi:type="dcterms:W3CDTF">2016-11-15T09:00:09Z</dcterms:created>
  <dcterms:modified xsi:type="dcterms:W3CDTF">2019-06-23T09:58:52Z</dcterms:modified>
</cp:coreProperties>
</file>