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86" r:id="rId6"/>
    <p:sldId id="287" r:id="rId7"/>
    <p:sldId id="288" r:id="rId8"/>
    <p:sldId id="289" r:id="rId9"/>
    <p:sldId id="290" r:id="rId10"/>
    <p:sldId id="291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293" r:id="rId19"/>
    <p:sldId id="276" r:id="rId20"/>
    <p:sldId id="277" r:id="rId21"/>
    <p:sldId id="278" r:id="rId22"/>
    <p:sldId id="279" r:id="rId23"/>
    <p:sldId id="280" r:id="rId24"/>
    <p:sldId id="281" r:id="rId25"/>
    <p:sldId id="294" r:id="rId26"/>
    <p:sldId id="295" r:id="rId27"/>
    <p:sldId id="282" r:id="rId28"/>
    <p:sldId id="296" r:id="rId29"/>
    <p:sldId id="297" r:id="rId30"/>
    <p:sldId id="298" r:id="rId31"/>
    <p:sldId id="30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33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60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59AB58-B48A-4ED4-A3EA-0615D9508929}" type="datetime1">
              <a:rPr lang="ru-RU"/>
              <a:pPr/>
              <a:t>12.11.2020</a:t>
            </a:fld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FCE89F-B82D-48D6-A428-DECC2A6C65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13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AD7BE8-562F-433A-8004-E98B89F5BFEA}" type="datetime1">
              <a:rPr lang="ru-RU"/>
              <a:pPr/>
              <a:t>12.11.2020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1E38E8-40D5-4432-9900-79460E629B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343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5FF46-8FD1-4768-872F-DD7788443D26}" type="datetime1">
              <a:rPr lang="ru-RU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920DD-0044-4909-8F49-1E376B8158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42A1AE-4941-49EC-9354-64099E74BA42}" type="datetime1">
              <a:rPr lang="ru-RU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2539A-5A2D-4E73-BFDD-53CAB45A5C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7995E9-3F8C-45E7-B864-60F5B136F727}" type="datetime1">
              <a:rPr lang="ru-RU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D06B6-E6A6-4255-84AF-7AB38F1902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166F0C-144D-4535-B65C-CFF6F4CD3B90}" type="datetime1">
              <a:rPr lang="ru-RU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A2F7D-C8ED-4E0A-8BF4-638BFF9DBD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207BD-4086-4287-976C-6DE99F3CD099}" type="datetime1">
              <a:rPr lang="ru-RU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5CCA0-4B56-483F-BD42-EF2C886EAB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446987-7BC6-425A-8D4C-8E5F5ABC8BD4}" type="datetime1">
              <a:rPr lang="ru-RU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AD789-995A-4234-958D-B6EFB7C657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331B8-C330-4B65-9E84-528D9F4F9C20}" type="datetime1">
              <a:rPr lang="ru-RU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2E5D-EEAC-4345-9FCD-14B3728B9A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9F580-3DA7-4235-9A59-E46BF4AEBFF0}" type="datetime1">
              <a:rPr lang="ru-RU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3C039-9990-4681-8A10-A11EE0E720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68D0E5-7ADF-4936-94C7-FC9E961B29BC}" type="datetime1">
              <a:rPr lang="ru-RU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A889B-9699-46FB-B932-214512CBD8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EA094C-9516-4D92-A7F5-29EB6CAE6A4C}" type="datetime1">
              <a:rPr lang="ru-RU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E1127-AC94-4CF2-9D7F-DCC9384ADD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E8D82-72EA-4A98-8F42-10E6890A8907}" type="datetime1">
              <a:rPr lang="ru-RU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E3652-7AE2-4759-BEC7-2A467D68FC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DA74ABE-7527-412B-8F14-F2D29E15EC19}" type="datetime1">
              <a:rPr lang="ru-RU"/>
              <a:pPr/>
              <a:t>12.11.2020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05FA11-3CA7-4BE2-86CB-6A55868A611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0"/>
            <a:ext cx="8424862" cy="476886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ГБОУ СОШ № 252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8926" y="5429264"/>
            <a:ext cx="5832475" cy="8382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20</a:t>
            </a:r>
            <a:r>
              <a:rPr lang="en-US" sz="2800" dirty="0" smtClean="0">
                <a:solidFill>
                  <a:srgbClr val="FF0000"/>
                </a:solidFill>
              </a:rPr>
              <a:t>20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– </a:t>
            </a:r>
            <a:r>
              <a:rPr lang="ru-RU" sz="2800" dirty="0" smtClean="0">
                <a:solidFill>
                  <a:srgbClr val="FF0000"/>
                </a:solidFill>
              </a:rPr>
              <a:t>20</a:t>
            </a:r>
            <a:r>
              <a:rPr lang="en-US" sz="2800" dirty="0" smtClean="0">
                <a:solidFill>
                  <a:srgbClr val="FF0000"/>
                </a:solidFill>
              </a:rPr>
              <a:t>21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учебный год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Учебные занятия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88" y="1637948"/>
            <a:ext cx="6456224" cy="445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школьно-значимых психологических функций: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3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000" dirty="0">
                <a:solidFill>
                  <a:srgbClr val="CC3300"/>
                </a:solidFill>
                <a:latin typeface="Verdana" pitchFamily="34" charset="0"/>
              </a:rPr>
              <a:t>развитие мелких мышц руки</a:t>
            </a:r>
            <a:r>
              <a:rPr lang="ru-RU" altLang="ru-RU" sz="2000" dirty="0">
                <a:solidFill>
                  <a:srgbClr val="000000"/>
                </a:solidFill>
                <a:latin typeface="Verdana" pitchFamily="34" charset="0"/>
              </a:rPr>
              <a:t> (рука развита хорошо, ребенок уверенно владеет карандашом, ножницами);</a:t>
            </a:r>
          </a:p>
          <a:p>
            <a:pPr lvl="0">
              <a:lnSpc>
                <a:spcPct val="13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000" dirty="0">
                <a:solidFill>
                  <a:srgbClr val="CC3300"/>
                </a:solidFill>
                <a:latin typeface="Verdana" pitchFamily="34" charset="0"/>
              </a:rPr>
              <a:t>пространственная организация, координация движений</a:t>
            </a:r>
            <a:r>
              <a:rPr lang="ru-RU" altLang="ru-RU" sz="2000" dirty="0">
                <a:solidFill>
                  <a:srgbClr val="000000"/>
                </a:solidFill>
                <a:latin typeface="Verdana" pitchFamily="34" charset="0"/>
              </a:rPr>
              <a:t> (умение правильно определять выше - ниже, вперед - назад, слева - справа);</a:t>
            </a:r>
          </a:p>
          <a:p>
            <a:pPr lvl="0">
              <a:lnSpc>
                <a:spcPct val="13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000" dirty="0">
                <a:solidFill>
                  <a:srgbClr val="CC3300"/>
                </a:solidFill>
                <a:latin typeface="Verdana" pitchFamily="34" charset="0"/>
              </a:rPr>
              <a:t>координация в системе глаз - рука</a:t>
            </a:r>
            <a:r>
              <a:rPr lang="ru-RU" altLang="ru-RU" sz="2000" dirty="0">
                <a:solidFill>
                  <a:srgbClr val="000000"/>
                </a:solidFill>
                <a:latin typeface="Verdana" pitchFamily="34" charset="0"/>
              </a:rPr>
              <a:t> (ребенок может правильно перенести в тетрадь простейший графический образ - узор, фигуру - зрительно воспринимаемый на расстоянии (например, из книг);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9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школьно-значимых психологических функций:</a:t>
            </a:r>
            <a:r>
              <a:rPr lang="ru-RU" sz="2800" dirty="0">
                <a:solidFill>
                  <a:srgbClr val="D60093"/>
                </a:solidFill>
              </a:rPr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3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000" dirty="0">
                <a:solidFill>
                  <a:srgbClr val="CC3300"/>
                </a:solidFill>
                <a:latin typeface="Verdana" pitchFamily="34" charset="0"/>
              </a:rPr>
              <a:t>развитие логического мышления</a:t>
            </a:r>
            <a:r>
              <a:rPr lang="ru-RU" altLang="ru-RU" sz="2000" dirty="0">
                <a:solidFill>
                  <a:srgbClr val="000000"/>
                </a:solidFill>
                <a:latin typeface="Verdana" pitchFamily="34" charset="0"/>
              </a:rPr>
              <a:t> (способность находить сходства и различия разных предметов при сравнении, умение правильно объединять предметы в группы по общим существенным признакам);</a:t>
            </a:r>
          </a:p>
          <a:p>
            <a:pPr lvl="0">
              <a:lnSpc>
                <a:spcPct val="13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000" dirty="0">
                <a:solidFill>
                  <a:srgbClr val="CC3300"/>
                </a:solidFill>
                <a:latin typeface="Verdana" pitchFamily="34" charset="0"/>
              </a:rPr>
              <a:t>развитие произвольного внимания</a:t>
            </a:r>
            <a:r>
              <a:rPr lang="ru-RU" altLang="ru-RU" sz="2000" dirty="0">
                <a:solidFill>
                  <a:srgbClr val="000000"/>
                </a:solidFill>
                <a:latin typeface="Verdana" pitchFamily="34" charset="0"/>
              </a:rPr>
              <a:t> (способность удерживать внимание на выполняемой работе в течение 15-20 минут);</a:t>
            </a:r>
          </a:p>
          <a:p>
            <a:pPr lvl="0">
              <a:lnSpc>
                <a:spcPct val="13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000" dirty="0">
                <a:solidFill>
                  <a:srgbClr val="CC3300"/>
                </a:solidFill>
                <a:latin typeface="Verdana" pitchFamily="34" charset="0"/>
              </a:rPr>
              <a:t>развитие произвольной памяти</a:t>
            </a:r>
            <a:r>
              <a:rPr lang="ru-RU" altLang="ru-RU" sz="2000" dirty="0">
                <a:solidFill>
                  <a:srgbClr val="000000"/>
                </a:solidFill>
                <a:latin typeface="Verdana" pitchFamily="34" charset="0"/>
              </a:rPr>
              <a:t> (способность к опосредованному запоминанию: связывать запоминаемый материал с конкретным символом /слово - картинка либо слово - ситуация).</a:t>
            </a:r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79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Подготовка к чтению: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400" dirty="0">
                <a:solidFill>
                  <a:srgbClr val="000000"/>
                </a:solidFill>
              </a:rPr>
              <a:t>6-7 летний малыш должен знать </a:t>
            </a:r>
            <a:r>
              <a:rPr lang="ru-RU" altLang="ru-RU" sz="2400" dirty="0">
                <a:solidFill>
                  <a:srgbClr val="CC3300"/>
                </a:solidFill>
              </a:rPr>
              <a:t>все печатные буквы</a:t>
            </a:r>
            <a:r>
              <a:rPr lang="ru-RU" altLang="ru-RU" sz="2400" dirty="0">
                <a:solidFill>
                  <a:srgbClr val="000000"/>
                </a:solidFill>
              </a:rPr>
              <a:t> алфавита, но многие могут слитно читать слоги, а некоторые - и целые тексты. </a:t>
            </a:r>
          </a:p>
          <a:p>
            <a:pPr lvl="0">
              <a:lnSpc>
                <a:spcPct val="11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400" dirty="0">
                <a:solidFill>
                  <a:srgbClr val="000000"/>
                </a:solidFill>
              </a:rPr>
              <a:t>Несмотря на такую разную подготовку, </a:t>
            </a:r>
            <a:r>
              <a:rPr lang="ru-RU" altLang="ru-RU" sz="2400" b="1" dirty="0">
                <a:solidFill>
                  <a:srgbClr val="CC3300"/>
                </a:solidFill>
              </a:rPr>
              <a:t>все дети устают от процесса чтения очень быстро</a:t>
            </a:r>
            <a:r>
              <a:rPr lang="ru-RU" altLang="ru-RU" sz="2400" dirty="0">
                <a:solidFill>
                  <a:srgbClr val="CC3300"/>
                </a:solidFill>
              </a:rPr>
              <a:t>.</a:t>
            </a:r>
            <a:r>
              <a:rPr lang="ru-RU" altLang="ru-RU" sz="2400" dirty="0">
                <a:solidFill>
                  <a:srgbClr val="000000"/>
                </a:solidFill>
              </a:rPr>
              <a:t> Чередуйте это занятие с отдыхом. Пусть ребёнок "погримасничает" перед зеркалом, произнося чётко и громко звуки, отдельно и плавно. Это развивает артикуляционный аппарат.</a:t>
            </a:r>
          </a:p>
          <a:p>
            <a:pPr lvl="0">
              <a:lnSpc>
                <a:spcPct val="9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ru-RU" altLang="ru-RU" sz="20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62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Подготовка к письму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400" dirty="0" smtClean="0">
                <a:solidFill>
                  <a:srgbClr val="000000"/>
                </a:solidFill>
              </a:rPr>
              <a:t>Ручку </a:t>
            </a:r>
            <a:r>
              <a:rPr lang="ru-RU" altLang="ru-RU" sz="2400" dirty="0">
                <a:solidFill>
                  <a:srgbClr val="000000"/>
                </a:solidFill>
              </a:rPr>
              <a:t>ребёнок должен брать правильно и разогретыми пальцами. Раскраски замените </a:t>
            </a:r>
            <a:r>
              <a:rPr lang="ru-RU" altLang="ru-RU" sz="2400" dirty="0">
                <a:solidFill>
                  <a:srgbClr val="CC3300"/>
                </a:solidFill>
              </a:rPr>
              <a:t>обведением по трафарету и штриховкой</a:t>
            </a:r>
            <a:r>
              <a:rPr lang="ru-RU" altLang="ru-RU" sz="2400" dirty="0">
                <a:solidFill>
                  <a:srgbClr val="000000"/>
                </a:solidFill>
              </a:rPr>
              <a:t>. Линия должна быть направлена сверху вниз, справа налево, а если она кривая, то против часовой стрелки. Расстояние между линиями 0,5 см - это основной принцип нашего письменного алфавита. Запомните, дети также устают от этих занятий, как и от чтения.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30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Подготовка к грамматике: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dirty="0" smtClean="0">
                <a:solidFill>
                  <a:srgbClr val="000000"/>
                </a:solidFill>
              </a:rPr>
              <a:t>Ребёнок </a:t>
            </a:r>
            <a:r>
              <a:rPr lang="ru-RU" altLang="ru-RU" sz="2400" dirty="0">
                <a:solidFill>
                  <a:srgbClr val="000000"/>
                </a:solidFill>
              </a:rPr>
              <a:t>может легко выделить в слове заданный звук, назвать в слове все звуки по порядку. </a:t>
            </a:r>
            <a:r>
              <a:rPr lang="ru-RU" altLang="ru-RU" sz="2400" dirty="0">
                <a:solidFill>
                  <a:srgbClr val="CC3300"/>
                </a:solidFill>
              </a:rPr>
              <a:t>Не путайте букву со звуком!</a:t>
            </a:r>
            <a:r>
              <a:rPr lang="ru-RU" altLang="ru-RU" sz="2400" dirty="0">
                <a:solidFill>
                  <a:srgbClr val="000000"/>
                </a:solidFill>
              </a:rPr>
              <a:t> (Звук мы слышим, букву пишем.) В тексте он так же может назвать количество предложений. Он умеет отвечать на вопросы "кто", "что" и сам их задавать. То есть 6-7 летний </a:t>
            </a:r>
            <a:r>
              <a:rPr lang="ru-RU" altLang="ru-RU" sz="2400" dirty="0">
                <a:solidFill>
                  <a:srgbClr val="CC3300"/>
                </a:solidFill>
              </a:rPr>
              <a:t>ребёнок способен расчленить речь на отдельные грамматические единицы.</a:t>
            </a:r>
            <a:r>
              <a:rPr lang="ru-RU" altLang="ru-RU" sz="2400" dirty="0">
                <a:solidFill>
                  <a:srgbClr val="000000"/>
                </a:solidFill>
              </a:rPr>
              <a:t> Поощряйте его умение наблюдать, сравнивать, исправлять, уточнять свою речь. Общайтесь с ним!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Подготовка к математике</a:t>
            </a:r>
            <a:r>
              <a:rPr lang="ru-RU" dirty="0">
                <a:solidFill>
                  <a:srgbClr val="D60093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400" dirty="0" smtClean="0">
                <a:solidFill>
                  <a:srgbClr val="000000"/>
                </a:solidFill>
              </a:rPr>
              <a:t>Успешность </a:t>
            </a:r>
            <a:r>
              <a:rPr lang="ru-RU" altLang="ru-RU" sz="2400" dirty="0">
                <a:solidFill>
                  <a:srgbClr val="000000"/>
                </a:solidFill>
              </a:rPr>
              <a:t>в этом предмете зависит от освоения и умения </a:t>
            </a:r>
            <a:r>
              <a:rPr lang="ru-RU" altLang="ru-RU" sz="2400" dirty="0">
                <a:solidFill>
                  <a:srgbClr val="CC3300"/>
                </a:solidFill>
              </a:rPr>
              <a:t>двигаться в трёхмерном пространстве.</a:t>
            </a:r>
            <a:r>
              <a:rPr lang="ru-RU" altLang="ru-RU" sz="2400" dirty="0">
                <a:solidFill>
                  <a:srgbClr val="000000"/>
                </a:solidFill>
              </a:rPr>
              <a:t> Поэтому помогите ребёнку свободно владеть такими понятиями: "вверх-вниз", "вправо-влево", "прямо, по кругу, наискосок", "больше-меньше", "старше-моложе", "горизонтально-вертикально" и т.д., </a:t>
            </a:r>
            <a:r>
              <a:rPr lang="ru-RU" altLang="ru-RU" sz="2400" dirty="0">
                <a:solidFill>
                  <a:srgbClr val="CC3300"/>
                </a:solidFill>
              </a:rPr>
              <a:t>объединять предметы в группы по одному признаку, сравнивать, владеть счётом в пределах 10.</a:t>
            </a:r>
          </a:p>
          <a:p>
            <a:pPr lvl="0">
              <a:lnSpc>
                <a:spcPct val="11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ru-RU" altLang="ru-RU" sz="2800" dirty="0">
              <a:solidFill>
                <a:srgbClr val="CC3300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45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u="sng" dirty="0">
                <a:solidFill>
                  <a:srgbClr val="D60093"/>
                </a:solidFill>
              </a:rPr>
              <a:t>Запомните</a:t>
            </a:r>
            <a:r>
              <a:rPr lang="ru-RU" altLang="ru-RU" u="sng" dirty="0">
                <a:solidFill>
                  <a:srgbClr val="D60093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400" dirty="0">
                <a:solidFill>
                  <a:srgbClr val="000000"/>
                </a:solidFill>
              </a:rPr>
              <a:t>При подготовке к школе вы должны оставаться для вашего ребёнка </a:t>
            </a:r>
            <a:r>
              <a:rPr lang="ru-RU" altLang="ru-RU" sz="2400" dirty="0">
                <a:solidFill>
                  <a:srgbClr val="CC3300"/>
                </a:solidFill>
              </a:rPr>
              <a:t>любящим и понимающим родителем</a:t>
            </a:r>
            <a:r>
              <a:rPr lang="ru-RU" altLang="ru-RU" sz="2400" dirty="0">
                <a:solidFill>
                  <a:srgbClr val="000000"/>
                </a:solidFill>
              </a:rPr>
              <a:t> и не брать на себя роль учителя! </a:t>
            </a:r>
            <a:r>
              <a:rPr lang="ru-RU" altLang="ru-RU" sz="2400" dirty="0">
                <a:solidFill>
                  <a:srgbClr val="CC3300"/>
                </a:solidFill>
              </a:rPr>
              <a:t>Ребёнок охотно делает только то, что у него получается, </a:t>
            </a:r>
            <a:r>
              <a:rPr lang="ru-RU" altLang="ru-RU" sz="2400" b="1" dirty="0">
                <a:solidFill>
                  <a:srgbClr val="CC3300"/>
                </a:solidFill>
              </a:rPr>
              <a:t>поэтому он не может быть ленивым</a:t>
            </a:r>
            <a:r>
              <a:rPr lang="ru-RU" altLang="ru-RU" sz="2400" dirty="0">
                <a:solidFill>
                  <a:srgbClr val="CC3300"/>
                </a:solidFill>
              </a:rPr>
              <a:t>.</a:t>
            </a:r>
          </a:p>
          <a:p>
            <a:pPr lvl="0">
              <a:lnSpc>
                <a:spcPct val="9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400" dirty="0">
                <a:solidFill>
                  <a:srgbClr val="000000"/>
                </a:solidFill>
              </a:rPr>
              <a:t>Постарайтесь достижения ребёнка </a:t>
            </a:r>
            <a:r>
              <a:rPr lang="ru-RU" altLang="ru-RU" sz="2400" dirty="0">
                <a:solidFill>
                  <a:srgbClr val="CC3300"/>
                </a:solidFill>
              </a:rPr>
              <a:t>не сравнивать</a:t>
            </a:r>
            <a:r>
              <a:rPr lang="ru-RU" altLang="ru-RU" sz="2400" dirty="0">
                <a:solidFill>
                  <a:srgbClr val="000000"/>
                </a:solidFill>
              </a:rPr>
              <a:t> ни со своими, ни с достижениями старшего брата, ни одноклассников (не озвучивайте это при ребёнке, даже если они в его пользу!).</a:t>
            </a:r>
          </a:p>
          <a:p>
            <a:pPr lvl="0">
              <a:lnSpc>
                <a:spcPct val="9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400" dirty="0">
                <a:solidFill>
                  <a:srgbClr val="000000"/>
                </a:solidFill>
              </a:rPr>
              <a:t>Ваша любовь и терпение будут служить гарантом уверенного продвижения в учёбе для вашего малыша.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34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Традиции начальной школы № 252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Предметный месяц 1 раз в год включает: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Интеллектуальные игры:</a:t>
            </a:r>
          </a:p>
          <a:p>
            <a:r>
              <a:rPr lang="ru-RU" dirty="0" err="1"/>
              <a:t>б</a:t>
            </a:r>
            <a:r>
              <a:rPr lang="ru-RU" dirty="0" err="1" smtClean="0"/>
              <a:t>рейн</a:t>
            </a:r>
            <a:r>
              <a:rPr lang="ru-RU" dirty="0" smtClean="0"/>
              <a:t> – </a:t>
            </a:r>
            <a:r>
              <a:rPr lang="ru-RU" dirty="0" smtClean="0"/>
              <a:t>ринг;</a:t>
            </a:r>
            <a:endParaRPr lang="ru-RU" dirty="0" smtClean="0"/>
          </a:p>
          <a:p>
            <a:r>
              <a:rPr lang="ru-RU" dirty="0"/>
              <a:t>и</a:t>
            </a:r>
            <a:r>
              <a:rPr lang="ru-RU" dirty="0" smtClean="0"/>
              <a:t>нтерактивные </a:t>
            </a:r>
            <a:r>
              <a:rPr lang="ru-RU" dirty="0" smtClean="0"/>
              <a:t>игры;</a:t>
            </a:r>
            <a:endParaRPr lang="ru-RU" dirty="0" smtClean="0"/>
          </a:p>
          <a:p>
            <a:r>
              <a:rPr lang="ru-RU" dirty="0"/>
              <a:t>и</a:t>
            </a:r>
            <a:r>
              <a:rPr lang="ru-RU" dirty="0" smtClean="0"/>
              <a:t>нтеллектуальный </a:t>
            </a:r>
            <a:r>
              <a:rPr lang="ru-RU" dirty="0" smtClean="0"/>
              <a:t>марафон;</a:t>
            </a:r>
            <a:endParaRPr lang="ru-RU" dirty="0" smtClean="0"/>
          </a:p>
          <a:p>
            <a:r>
              <a:rPr lang="ru-RU" dirty="0">
                <a:solidFill>
                  <a:srgbClr val="0070C0"/>
                </a:solidFill>
              </a:rPr>
              <a:t>и</a:t>
            </a:r>
            <a:r>
              <a:rPr lang="ru-RU" dirty="0" smtClean="0">
                <a:solidFill>
                  <a:srgbClr val="0070C0"/>
                </a:solidFill>
              </a:rPr>
              <a:t>зготовление </a:t>
            </a:r>
            <a:r>
              <a:rPr lang="ru-RU" dirty="0" smtClean="0">
                <a:solidFill>
                  <a:srgbClr val="0070C0"/>
                </a:solidFill>
              </a:rPr>
              <a:t>стенгазет по </a:t>
            </a:r>
            <a:r>
              <a:rPr lang="ru-RU" dirty="0" smtClean="0">
                <a:solidFill>
                  <a:srgbClr val="0070C0"/>
                </a:solidFill>
              </a:rPr>
              <a:t>предмету;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и</a:t>
            </a:r>
            <a:r>
              <a:rPr lang="ru-RU" dirty="0" smtClean="0">
                <a:solidFill>
                  <a:srgbClr val="0070C0"/>
                </a:solidFill>
              </a:rPr>
              <a:t>тоговые </a:t>
            </a:r>
            <a:r>
              <a:rPr lang="ru-RU" dirty="0" smtClean="0">
                <a:solidFill>
                  <a:srgbClr val="0070C0"/>
                </a:solidFill>
              </a:rPr>
              <a:t>линейки </a:t>
            </a:r>
            <a:r>
              <a:rPr lang="ru-RU" dirty="0" smtClean="0">
                <a:solidFill>
                  <a:srgbClr val="0070C0"/>
                </a:solidFill>
              </a:rPr>
              <a:t>по итогам четверти.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Интерактивная игра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  <p:pic>
        <p:nvPicPr>
          <p:cNvPr id="1026" name="Picture 2" descr="C:\Users\Ольга\Desktop\252 фото\Школьные будни\P_20160311_100601_HDR_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6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5DC7-E549-4AE6-B1C5-B7EFF8685D4B}" type="datetime1">
              <a:rPr lang="ru-RU"/>
              <a:pPr/>
              <a:t>12.11.2020</a:t>
            </a:fld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None/>
            </a:pPr>
            <a:r>
              <a:rPr lang="ru-RU" dirty="0"/>
              <a:t>В деле обучения и воспитания,</a:t>
            </a:r>
          </a:p>
          <a:p>
            <a:pPr>
              <a:buNone/>
            </a:pPr>
            <a:r>
              <a:rPr lang="ru-RU" dirty="0"/>
              <a:t>во всем школьном деле ничего </a:t>
            </a:r>
          </a:p>
          <a:p>
            <a:pPr>
              <a:buNone/>
            </a:pPr>
            <a:r>
              <a:rPr lang="ru-RU" dirty="0"/>
              <a:t>нельзя улучшить, минуя голову учителя.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                                     </a:t>
            </a:r>
            <a:r>
              <a:rPr lang="ru-RU" dirty="0" err="1"/>
              <a:t>К.Д.Ушинский</a:t>
            </a:r>
            <a:endParaRPr lang="ru-RU" dirty="0"/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3076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428625" cy="79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  <p:pic>
        <p:nvPicPr>
          <p:cNvPr id="2050" name="Picture 2" descr="C:\Users\Ольга\Desktop\252 фото\Школьные будни\P_20160311_100615_1_HDR_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  <p:pic>
        <p:nvPicPr>
          <p:cNvPr id="4098" name="Picture 2" descr="C:\Users\Ольга\Desktop\252 фото\Школьные будни\P_20160311_090421_1_HDR_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8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Брейн</a:t>
            </a:r>
            <a:r>
              <a:rPr lang="ru-RU" dirty="0" smtClean="0">
                <a:solidFill>
                  <a:srgbClr val="C00000"/>
                </a:solidFill>
              </a:rPr>
              <a:t> - ринг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  <p:pic>
        <p:nvPicPr>
          <p:cNvPr id="5122" name="Picture 2" descr="C:\Users\Ольга\Desktop\252 фото\Школьные будни\P_20160314_085738_1_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9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  <p:pic>
        <p:nvPicPr>
          <p:cNvPr id="6146" name="Picture 2" descr="C:\Users\Ольга\Desktop\252 фото\Школьные будни\P_20160314_085731_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  <p:pic>
        <p:nvPicPr>
          <p:cNvPr id="7170" name="Picture 2" descr="C:\Users\Ольга\Desktop\252 фото\Школьные будни\P_20160314_092602_1_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4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  <p:pic>
        <p:nvPicPr>
          <p:cNvPr id="5122" name="Picture 2" descr="C:\Users\Ольга\Desktop\IMG_46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  <p:pic>
        <p:nvPicPr>
          <p:cNvPr id="6146" name="Picture 2" descr="C:\Users\Ольга\Desktop\IMG_4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3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  <p:pic>
        <p:nvPicPr>
          <p:cNvPr id="8194" name="Picture 2" descr="C:\Users\Ольга\Desktop\252 фото\Школьные будни\P_20160318_123549_1_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Интеллектуальные конкурсы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Школьные и районные олимпиады</a:t>
            </a:r>
          </a:p>
          <a:p>
            <a:r>
              <a:rPr lang="ru-RU" dirty="0" smtClean="0"/>
              <a:t>« Русский медвежонок»</a:t>
            </a:r>
          </a:p>
          <a:p>
            <a:r>
              <a:rPr lang="ru-RU" dirty="0" smtClean="0"/>
              <a:t>« Кенгуру»</a:t>
            </a:r>
          </a:p>
          <a:p>
            <a:r>
              <a:rPr lang="ru-RU" dirty="0" err="1" smtClean="0"/>
              <a:t>ЧиП</a:t>
            </a:r>
            <a:r>
              <a:rPr lang="ru-RU" dirty="0" smtClean="0"/>
              <a:t> (Человек и природа)</a:t>
            </a:r>
            <a:endParaRPr lang="ru-RU" dirty="0" smtClean="0"/>
          </a:p>
          <a:p>
            <a:r>
              <a:rPr lang="ru-RU" dirty="0" smtClean="0"/>
              <a:t>« Первые шаги в науку»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«Первые </a:t>
            </a:r>
            <a:r>
              <a:rPr lang="ru-RU" dirty="0" smtClean="0">
                <a:solidFill>
                  <a:srgbClr val="C00000"/>
                </a:solidFill>
              </a:rPr>
              <a:t>шаги в </a:t>
            </a:r>
            <a:r>
              <a:rPr lang="ru-RU" dirty="0" smtClean="0">
                <a:solidFill>
                  <a:srgbClr val="C00000"/>
                </a:solidFill>
              </a:rPr>
              <a:t>науку»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29" y="2174875"/>
            <a:ext cx="2979929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02998"/>
            <a:ext cx="4041775" cy="269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9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854C-D0CC-49E6-9C6F-F7B74EA1575E}" type="datetime1">
              <a:rPr lang="ru-RU"/>
              <a:pPr/>
              <a:t>12.11.2020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Директор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3300"/>
                </a:solidFill>
              </a:rPr>
              <a:t>    Романенко Светлана Александровна</a:t>
            </a:r>
          </a:p>
          <a:p>
            <a:pPr marL="0" indent="0">
              <a:buNone/>
            </a:pPr>
            <a:endParaRPr lang="ru-RU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3300"/>
                </a:solidFill>
              </a:rPr>
              <a:t>               Часы приема: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3300"/>
                </a:solidFill>
              </a:rPr>
              <a:t>  вторник:   16.00 – </a:t>
            </a:r>
            <a:r>
              <a:rPr lang="ru-RU" dirty="0" smtClean="0">
                <a:solidFill>
                  <a:srgbClr val="003300"/>
                </a:solidFill>
              </a:rPr>
              <a:t>18.00</a:t>
            </a:r>
          </a:p>
          <a:p>
            <a:pPr marL="0" indent="0">
              <a:buNone/>
            </a:pP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smtClean="0">
                <a:solidFill>
                  <a:srgbClr val="003300"/>
                </a:solidFill>
              </a:rPr>
              <a:t> четверг:    10.00 – 12.00</a:t>
            </a:r>
            <a:endParaRPr lang="ru-RU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3300"/>
                </a:solidFill>
              </a:rPr>
              <a:t>  телефон: </a:t>
            </a:r>
            <a:r>
              <a:rPr lang="en-US" dirty="0" smtClean="0">
                <a:solidFill>
                  <a:srgbClr val="003300"/>
                </a:solidFill>
              </a:rPr>
              <a:t> 417 – 27 - 47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4101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542925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Школьная форма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8104" y="2174875"/>
            <a:ext cx="3178696" cy="3951288"/>
          </a:xfrm>
        </p:spPr>
        <p:txBody>
          <a:bodyPr/>
          <a:lstStyle/>
          <a:p>
            <a:r>
              <a:rPr lang="ru-RU" sz="2000" dirty="0"/>
              <a:t>Форма дисциплинирует детей, является атрибутом, отличающим дошкольника от ученика. А именно об этом, как правило, и мечтают в первую очередь при поступлении в школу все дети - </a:t>
            </a:r>
            <a:r>
              <a:rPr lang="ru-RU" dirty="0"/>
              <a:t>они теперь первоклассники. </a:t>
            </a:r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1B8-C330-4B65-9E84-528D9F4F9C20}" type="datetime1">
              <a:rPr lang="ru-RU" smtClean="0"/>
              <a:pPr/>
              <a:t>12.11.2020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2448272" cy="373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204864"/>
            <a:ext cx="2016224" cy="374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Жилет и юбка Виктор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047" y="1654174"/>
            <a:ext cx="2419350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5699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26626" name="Picture 2" descr="http://fotoham.ru/img/picture/Oct/20/80f3d84cedc4b32254802b1ab25ea414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640"/>
            <a:ext cx="2592288" cy="2260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9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C330-3AC8-40A0-B874-25B8E94077CC}" type="datetime1">
              <a:rPr lang="ru-RU"/>
              <a:pPr/>
              <a:t>12.11.2020</a:t>
            </a:fld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16632"/>
            <a:ext cx="6119813" cy="777875"/>
          </a:xfrm>
        </p:spPr>
        <p:txBody>
          <a:bodyPr/>
          <a:lstStyle/>
          <a:p>
            <a:pPr lvl="0" algn="l"/>
            <a:r>
              <a:rPr lang="ru-RU" b="1" dirty="0" smtClean="0">
                <a:solidFill>
                  <a:srgbClr val="003300"/>
                </a:solidFill>
              </a:rPr>
              <a:t>   Заместитель директора по УР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     Анисимова Ольга Семёновна</a:t>
            </a:r>
          </a:p>
          <a:p>
            <a:pPr>
              <a:buFontTx/>
              <a:buNone/>
            </a:pPr>
            <a:endParaRPr lang="ru-RU" dirty="0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smtClean="0">
                <a:solidFill>
                  <a:srgbClr val="003300"/>
                </a:solidFill>
              </a:rPr>
              <a:t>             Часы приема: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       пятница: 15.00 – 18.00 ( </a:t>
            </a:r>
            <a:r>
              <a:rPr lang="ru-RU" dirty="0" err="1" smtClean="0">
                <a:solidFill>
                  <a:srgbClr val="003300"/>
                </a:solidFill>
              </a:rPr>
              <a:t>каб</a:t>
            </a:r>
            <a:r>
              <a:rPr lang="ru-RU" dirty="0" smtClean="0">
                <a:solidFill>
                  <a:srgbClr val="003300"/>
                </a:solidFill>
              </a:rPr>
              <a:t>. № 41)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smtClean="0">
                <a:solidFill>
                  <a:srgbClr val="003300"/>
                </a:solidFill>
              </a:rPr>
              <a:t>      </a:t>
            </a:r>
            <a:r>
              <a:rPr lang="ru-RU" dirty="0" err="1" smtClean="0">
                <a:solidFill>
                  <a:srgbClr val="003300"/>
                </a:solidFill>
              </a:rPr>
              <a:t>м.б.тел</a:t>
            </a:r>
            <a:r>
              <a:rPr lang="ru-RU" dirty="0" smtClean="0">
                <a:solidFill>
                  <a:srgbClr val="003300"/>
                </a:solidFill>
              </a:rPr>
              <a:t>. 8 921 353 77 48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5125" name="Picture 5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3" y="260350"/>
            <a:ext cx="549275" cy="79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О начальной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12 классов в начальной школе</a:t>
            </a:r>
          </a:p>
          <a:p>
            <a:r>
              <a:rPr lang="ru-RU" dirty="0" smtClean="0"/>
              <a:t>Программа: « Школа России»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kern="1200" dirty="0">
                <a:solidFill>
                  <a:prstClr val="black"/>
                </a:solidFill>
                <a:latin typeface="Century Schoolbook"/>
              </a:rPr>
              <a:t>принцип воспитания гражданина России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kern="1200" dirty="0">
                <a:solidFill>
                  <a:prstClr val="black"/>
                </a:solidFill>
                <a:latin typeface="Century Schoolbook"/>
              </a:rPr>
              <a:t>принцип ценностных ориентиров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kern="1200" dirty="0">
                <a:solidFill>
                  <a:prstClr val="black"/>
                </a:solidFill>
                <a:latin typeface="Century Schoolbook"/>
              </a:rPr>
              <a:t>принцип обучения в деятельности 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kern="1200" dirty="0">
                <a:solidFill>
                  <a:prstClr val="black"/>
                </a:solidFill>
                <a:latin typeface="Century Schoolbook"/>
              </a:rPr>
              <a:t>принцип синтеза традиций и инноваций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kern="1200" dirty="0">
                <a:solidFill>
                  <a:prstClr val="black"/>
                </a:solidFill>
                <a:latin typeface="Century Schoolbook"/>
              </a:rPr>
              <a:t>принцип </a:t>
            </a:r>
            <a:r>
              <a:rPr lang="ru-RU" sz="2400" kern="1200" dirty="0" err="1">
                <a:solidFill>
                  <a:prstClr val="black"/>
                </a:solidFill>
                <a:latin typeface="Century Schoolbook"/>
              </a:rPr>
              <a:t>экоадекватного</a:t>
            </a:r>
            <a:r>
              <a:rPr lang="ru-RU" sz="2400" kern="1200" dirty="0">
                <a:solidFill>
                  <a:prstClr val="black"/>
                </a:solidFill>
                <a:latin typeface="Century Schoolbook"/>
              </a:rPr>
              <a:t> характера образования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kern="1200" dirty="0">
                <a:solidFill>
                  <a:prstClr val="black"/>
                </a:solidFill>
                <a:latin typeface="Century Schoolbook"/>
              </a:rPr>
              <a:t>принцип глобальной ориентации образования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kern="1200" dirty="0">
                <a:solidFill>
                  <a:prstClr val="black"/>
                </a:solidFill>
                <a:latin typeface="Century Schoolbook"/>
              </a:rPr>
              <a:t>принцип работы на результат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endParaRPr lang="ru-RU" sz="2400" kern="1200" dirty="0">
              <a:solidFill>
                <a:prstClr val="black"/>
              </a:solidFill>
              <a:latin typeface="Century Schoolbook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1200" cap="small" dirty="0">
                <a:solidFill>
                  <a:srgbClr val="575F6D"/>
                </a:solidFill>
                <a:latin typeface="Century Schoolbook"/>
              </a:rPr>
              <a:t>Система учебников «Школа России» в Федеральном перечне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(Приказ от 31 марта 2014 г. № 253)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66" y="1600200"/>
            <a:ext cx="610846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0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5294"/>
            <a:ext cx="30480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8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Организация обучения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500" kern="1200" dirty="0">
                <a:solidFill>
                  <a:prstClr val="black"/>
                </a:solidFill>
                <a:latin typeface="Lucida Sans Unicode"/>
              </a:rPr>
              <a:t>Продолжительность учебного года –</a:t>
            </a: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500" kern="1200" dirty="0">
                <a:solidFill>
                  <a:prstClr val="black"/>
                </a:solidFill>
                <a:latin typeface="Lucida Sans Unicode"/>
              </a:rPr>
              <a:t>              33 учебные </a:t>
            </a:r>
            <a:r>
              <a:rPr lang="ru-RU" sz="2500" kern="1200" dirty="0" smtClean="0">
                <a:solidFill>
                  <a:prstClr val="black"/>
                </a:solidFill>
                <a:latin typeface="Lucida Sans Unicode"/>
              </a:rPr>
              <a:t>недели;</a:t>
            </a:r>
            <a:endParaRPr lang="ru-RU" sz="2500" kern="120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500" kern="1200" dirty="0">
                <a:solidFill>
                  <a:prstClr val="black"/>
                </a:solidFill>
                <a:latin typeface="Lucida Sans Unicode"/>
              </a:rPr>
              <a:t>д</a:t>
            </a:r>
            <a:r>
              <a:rPr lang="ru-RU" sz="2500" kern="1200" dirty="0" smtClean="0">
                <a:solidFill>
                  <a:prstClr val="black"/>
                </a:solidFill>
                <a:latin typeface="Lucida Sans Unicode"/>
              </a:rPr>
              <a:t>ополнительные каникулы в феврале;</a:t>
            </a:r>
            <a:r>
              <a:rPr lang="en-US" sz="2500" kern="1200" dirty="0" smtClean="0">
                <a:solidFill>
                  <a:prstClr val="black"/>
                </a:solidFill>
                <a:latin typeface="Lucida Sans Unicode"/>
              </a:rPr>
              <a:t> </a:t>
            </a:r>
            <a:endParaRPr lang="ru-RU" sz="2500" kern="1200" dirty="0" smtClean="0">
              <a:solidFill>
                <a:prstClr val="black"/>
              </a:solidFill>
              <a:latin typeface="Lucida Sans Unicode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500" kern="1200" dirty="0">
                <a:solidFill>
                  <a:prstClr val="black"/>
                </a:solidFill>
                <a:latin typeface="Lucida Sans Unicode"/>
              </a:rPr>
              <a:t>з</a:t>
            </a:r>
            <a:r>
              <a:rPr lang="ru-RU" sz="2500" kern="1200" dirty="0" smtClean="0">
                <a:solidFill>
                  <a:prstClr val="black"/>
                </a:solidFill>
                <a:latin typeface="Lucida Sans Unicode"/>
              </a:rPr>
              <a:t>анятия </a:t>
            </a:r>
            <a:r>
              <a:rPr lang="ru-RU" sz="2500" kern="1200" dirty="0">
                <a:solidFill>
                  <a:prstClr val="black"/>
                </a:solidFill>
                <a:latin typeface="Lucida Sans Unicode"/>
              </a:rPr>
              <a:t>в первую смену с </a:t>
            </a:r>
            <a:r>
              <a:rPr lang="ru-RU" sz="2500" kern="1200" dirty="0" smtClean="0">
                <a:solidFill>
                  <a:prstClr val="black"/>
                </a:solidFill>
                <a:latin typeface="Lucida Sans Unicode"/>
              </a:rPr>
              <a:t>8ч </a:t>
            </a:r>
            <a:r>
              <a:rPr lang="ru-RU" sz="2500" kern="1200" dirty="0" smtClean="0">
                <a:solidFill>
                  <a:prstClr val="black"/>
                </a:solidFill>
                <a:latin typeface="Lucida Sans Unicode"/>
              </a:rPr>
              <a:t>45мин;  </a:t>
            </a:r>
            <a:endParaRPr lang="ru-RU" sz="2500" kern="120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500" kern="1200" dirty="0">
                <a:solidFill>
                  <a:prstClr val="black"/>
                </a:solidFill>
                <a:latin typeface="Lucida Sans Unicode"/>
              </a:rPr>
              <a:t>п</a:t>
            </a:r>
            <a:r>
              <a:rPr lang="ru-RU" sz="2500" kern="1200" dirty="0" smtClean="0">
                <a:solidFill>
                  <a:prstClr val="black"/>
                </a:solidFill>
                <a:latin typeface="Lucida Sans Unicode"/>
              </a:rPr>
              <a:t>родолжительность </a:t>
            </a:r>
            <a:r>
              <a:rPr lang="ru-RU" sz="2500" kern="1200" dirty="0">
                <a:solidFill>
                  <a:prstClr val="black"/>
                </a:solidFill>
                <a:latin typeface="Lucida Sans Unicode"/>
              </a:rPr>
              <a:t>уроков в 1-х классах: </a:t>
            </a:r>
            <a:r>
              <a:rPr lang="ru-RU" sz="2500" kern="1200" dirty="0">
                <a:solidFill>
                  <a:srgbClr val="C00000"/>
                </a:solidFill>
                <a:latin typeface="Lucida Sans Unicode"/>
              </a:rPr>
              <a:t>   </a:t>
            </a:r>
            <a:r>
              <a:rPr lang="en-US" sz="2500" kern="1200" dirty="0" smtClean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ru-RU" sz="2500" kern="1200" dirty="0" smtClean="0">
                <a:solidFill>
                  <a:srgbClr val="C00000"/>
                </a:solidFill>
                <a:latin typeface="Lucida Sans Unicode"/>
              </a:rPr>
              <a:t>   </a:t>
            </a:r>
            <a:r>
              <a:rPr lang="ru-RU" sz="2500" kern="1200" dirty="0" smtClean="0">
                <a:latin typeface="Lucida Sans Unicode"/>
              </a:rPr>
              <a:t>1четверть-35 </a:t>
            </a:r>
            <a:r>
              <a:rPr lang="ru-RU" sz="2500" kern="1200" dirty="0">
                <a:latin typeface="Lucida Sans Unicode"/>
              </a:rPr>
              <a:t>минут, 2-4 четверть </a:t>
            </a:r>
            <a:r>
              <a:rPr lang="ru-RU" sz="2500" kern="1200" dirty="0" smtClean="0">
                <a:latin typeface="Lucida Sans Unicode"/>
              </a:rPr>
              <a:t>–40 мин</a:t>
            </a:r>
            <a:endParaRPr lang="en-US" sz="2500" kern="1200" dirty="0">
              <a:latin typeface="Lucida Sans Unicode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en-US" sz="2500" kern="1200" dirty="0">
                <a:solidFill>
                  <a:srgbClr val="C00000"/>
                </a:solidFill>
                <a:latin typeface="Lucida Sans Unicode"/>
              </a:rPr>
              <a:t>   </a:t>
            </a:r>
            <a:r>
              <a:rPr lang="ru-RU" sz="2500" kern="1200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ru-RU" sz="2500" kern="1200" dirty="0" smtClean="0">
                <a:latin typeface="Lucida Sans Unicode"/>
              </a:rPr>
              <a:t>(</a:t>
            </a:r>
            <a:r>
              <a:rPr lang="ru-RU" sz="2500" kern="1200" dirty="0" smtClean="0">
                <a:solidFill>
                  <a:prstClr val="black"/>
                </a:solidFill>
                <a:latin typeface="Lucida Sans Unicode"/>
              </a:rPr>
              <a:t>п</a:t>
            </a:r>
            <a:r>
              <a:rPr lang="ru-RU" sz="2500" kern="1200" dirty="0" smtClean="0">
                <a:solidFill>
                  <a:prstClr val="black"/>
                </a:solidFill>
                <a:latin typeface="Lucida Sans Unicode"/>
              </a:rPr>
              <a:t>ятидневная </a:t>
            </a:r>
            <a:r>
              <a:rPr lang="ru-RU" sz="2500" kern="1200" dirty="0">
                <a:solidFill>
                  <a:prstClr val="black"/>
                </a:solidFill>
                <a:latin typeface="Lucida Sans Unicode"/>
              </a:rPr>
              <a:t>учебная </a:t>
            </a:r>
            <a:r>
              <a:rPr lang="ru-RU" sz="2500" kern="1200" dirty="0" smtClean="0">
                <a:solidFill>
                  <a:prstClr val="black"/>
                </a:solidFill>
                <a:latin typeface="Lucida Sans Unicode"/>
              </a:rPr>
              <a:t>неделя)</a:t>
            </a:r>
            <a:endParaRPr lang="ru-RU" sz="2500" kern="120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500" kern="1200" dirty="0">
                <a:solidFill>
                  <a:prstClr val="black"/>
                </a:solidFill>
                <a:latin typeface="Lucida Sans Unicode"/>
              </a:rPr>
              <a:t>о</a:t>
            </a:r>
            <a:r>
              <a:rPr lang="ru-RU" sz="2500" kern="1200" dirty="0" smtClean="0">
                <a:solidFill>
                  <a:prstClr val="black"/>
                </a:solidFill>
                <a:latin typeface="Lucida Sans Unicode"/>
              </a:rPr>
              <a:t>бъём </a:t>
            </a:r>
            <a:r>
              <a:rPr lang="ru-RU" sz="2500" kern="1200" dirty="0">
                <a:solidFill>
                  <a:prstClr val="black"/>
                </a:solidFill>
                <a:latin typeface="Lucida Sans Unicode"/>
              </a:rPr>
              <a:t>учебной недельной нагрузки – 21 </a:t>
            </a:r>
            <a:r>
              <a:rPr lang="ru-RU" sz="2500" kern="1200" dirty="0" smtClean="0">
                <a:solidFill>
                  <a:prstClr val="black"/>
                </a:solidFill>
                <a:latin typeface="Lucida Sans Unicode"/>
              </a:rPr>
              <a:t>час;</a:t>
            </a:r>
            <a:endParaRPr lang="ru-RU" sz="2500" kern="120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500" kern="1200" dirty="0" err="1">
                <a:solidFill>
                  <a:prstClr val="black"/>
                </a:solidFill>
                <a:latin typeface="Lucida Sans Unicode"/>
              </a:rPr>
              <a:t>б</a:t>
            </a:r>
            <a:r>
              <a:rPr lang="ru-RU" sz="2500" kern="1200" dirty="0" err="1" smtClean="0">
                <a:solidFill>
                  <a:prstClr val="black"/>
                </a:solidFill>
                <a:latin typeface="Lucida Sans Unicode"/>
              </a:rPr>
              <a:t>езотметочное</a:t>
            </a:r>
            <a:r>
              <a:rPr lang="ru-RU" sz="2500" kern="1200" dirty="0" smtClean="0">
                <a:solidFill>
                  <a:prstClr val="black"/>
                </a:solidFill>
                <a:latin typeface="Lucida Sans Unicode"/>
              </a:rPr>
              <a:t>   обучение.</a:t>
            </a:r>
            <a:endParaRPr lang="ru-RU" sz="2500" kern="1200" dirty="0">
              <a:solidFill>
                <a:prstClr val="black"/>
              </a:solidFill>
              <a:latin typeface="Lucida Sans Unicode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Режим первоклассника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9900"/>
              </a:buClr>
              <a:buSzPct val="68000"/>
              <a:buNone/>
              <a:defRPr/>
            </a:pPr>
            <a:r>
              <a:rPr lang="ru-RU" sz="2400" b="1" kern="1200" dirty="0">
                <a:latin typeface="Lucida Sans Unicode"/>
              </a:rPr>
              <a:t>Учебная недельная нагрузка  первоклассника не должна превышать  4 уроков в день и 1 день – не более 5 уроков;</a:t>
            </a:r>
          </a:p>
          <a:p>
            <a:pPr marL="365760" lvl="0" indent="-256032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9900"/>
              </a:buClr>
              <a:buSzPct val="68000"/>
              <a:buNone/>
              <a:defRPr/>
            </a:pPr>
            <a:r>
              <a:rPr lang="ru-RU" sz="2400" b="1" kern="1200" dirty="0" smtClean="0">
                <a:latin typeface="Lucida Sans Unicode"/>
              </a:rPr>
              <a:t>-в </a:t>
            </a:r>
            <a:r>
              <a:rPr lang="ru-RU" sz="2400" b="1" kern="1200" dirty="0">
                <a:latin typeface="Lucida Sans Unicode"/>
              </a:rPr>
              <a:t>сентябре- октябре в расписании первоклассников  3 традиционных урока, чтобы легче привыкнуть к новому виду деятельности </a:t>
            </a:r>
            <a:r>
              <a:rPr lang="ru-RU" sz="2400" b="1" kern="1200" dirty="0" smtClean="0">
                <a:latin typeface="Lucida Sans Unicode"/>
              </a:rPr>
              <a:t>– учебной</a:t>
            </a:r>
            <a:r>
              <a:rPr lang="ru-RU" sz="2400" b="1" kern="1200" dirty="0">
                <a:latin typeface="Lucida Sans Unicode"/>
              </a:rPr>
              <a:t>;</a:t>
            </a:r>
            <a:endParaRPr lang="ru-RU" sz="2400" b="1" kern="1200" dirty="0">
              <a:latin typeface="Lucida Sans Unicode"/>
            </a:endParaRPr>
          </a:p>
          <a:p>
            <a:pPr marL="365760" lvl="0" indent="-256032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9900"/>
              </a:buClr>
              <a:buSzPct val="68000"/>
              <a:buNone/>
              <a:defRPr/>
            </a:pPr>
            <a:r>
              <a:rPr lang="ru-RU" sz="2400" b="1" kern="1200" dirty="0" smtClean="0">
                <a:latin typeface="Lucida Sans Unicode"/>
              </a:rPr>
              <a:t>-четвертые </a:t>
            </a:r>
            <a:r>
              <a:rPr lang="ru-RU" sz="2400" b="1" kern="1200" dirty="0">
                <a:latin typeface="Lucida Sans Unicode"/>
              </a:rPr>
              <a:t>уроки проводятся в форме нетрадиционных занятий: игр, экскурсий, сказок, соревнований и </a:t>
            </a:r>
            <a:r>
              <a:rPr lang="ru-RU" sz="2400" b="1" kern="1200" dirty="0" err="1" smtClean="0">
                <a:latin typeface="Lucida Sans Unicode"/>
              </a:rPr>
              <a:t>т.д</a:t>
            </a:r>
            <a:r>
              <a:rPr lang="ru-RU" sz="2400" b="1" kern="1200" dirty="0" smtClean="0">
                <a:latin typeface="Lucida Sans Unicode"/>
              </a:rPr>
              <a:t>;</a:t>
            </a:r>
            <a:endParaRPr lang="ru-RU" sz="2400" b="1" kern="1200" dirty="0">
              <a:latin typeface="Lucida Sans Unicode"/>
            </a:endParaRPr>
          </a:p>
          <a:p>
            <a:pPr marL="365760" lvl="0" indent="-256032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lang="ru-RU" sz="2400" b="1" kern="1200" dirty="0">
                <a:latin typeface="Lucida Sans Unicode"/>
              </a:rPr>
              <a:t>- </a:t>
            </a:r>
            <a:r>
              <a:rPr lang="ru-RU" sz="2400" b="1" kern="1200" dirty="0" smtClean="0">
                <a:latin typeface="Lucida Sans Unicode"/>
              </a:rPr>
              <a:t>в </a:t>
            </a:r>
            <a:r>
              <a:rPr lang="ru-RU" sz="2400" b="1" kern="1200" dirty="0">
                <a:latin typeface="Lucida Sans Unicode"/>
              </a:rPr>
              <a:t>середине  урока проводятся 1-2 физкультурные  </a:t>
            </a:r>
            <a:r>
              <a:rPr lang="ru-RU" sz="2400" b="1" kern="1200" dirty="0" smtClean="0">
                <a:latin typeface="Lucida Sans Unicode"/>
              </a:rPr>
              <a:t>минутки</a:t>
            </a:r>
            <a:r>
              <a:rPr lang="ru-RU" sz="2400" b="1" kern="1200" dirty="0">
                <a:latin typeface="Lucida Sans Unicode"/>
              </a:rPr>
              <a:t>.</a:t>
            </a:r>
            <a:endParaRPr lang="ru-RU" sz="2400" b="1" kern="1200" dirty="0">
              <a:latin typeface="Lucida Sans Unicode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F0C-144D-4535-B65C-CFF6F4CD3B90}" type="datetime1">
              <a:rPr lang="ru-RU" smtClean="0"/>
              <a:pPr/>
              <a:t>12.11.2020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чине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Сочинение</Template>
  <TotalTime>812</TotalTime>
  <Words>962</Words>
  <Application>Microsoft Office PowerPoint</Application>
  <PresentationFormat>Экран (4:3)</PresentationFormat>
  <Paragraphs>118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Сочинение</vt:lpstr>
      <vt:lpstr>ГБОУ СОШ № 252</vt:lpstr>
      <vt:lpstr>Презентация PowerPoint</vt:lpstr>
      <vt:lpstr>Директор</vt:lpstr>
      <vt:lpstr>   Заместитель директора по УР</vt:lpstr>
      <vt:lpstr>      О начальной школе</vt:lpstr>
      <vt:lpstr>Система учебников «Школа России» в Федеральном перечне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(Приказ от 31 марта 2014 г. № 253)</vt:lpstr>
      <vt:lpstr>Презентация PowerPoint</vt:lpstr>
      <vt:lpstr>Организация обучения</vt:lpstr>
      <vt:lpstr>Режим первоклассника</vt:lpstr>
      <vt:lpstr>Учебные занятия</vt:lpstr>
      <vt:lpstr>Развитие школьно-значимых психологических функций:</vt:lpstr>
      <vt:lpstr>Развитие школьно-значимых психологических функций: </vt:lpstr>
      <vt:lpstr>Подготовка к чтению:</vt:lpstr>
      <vt:lpstr>Подготовка к письму</vt:lpstr>
      <vt:lpstr>Подготовка к грамматике:</vt:lpstr>
      <vt:lpstr>Подготовка к математике:</vt:lpstr>
      <vt:lpstr>Запомните:</vt:lpstr>
      <vt:lpstr>Традиции начальной школы № 252</vt:lpstr>
      <vt:lpstr>Интерактивная игра</vt:lpstr>
      <vt:lpstr>Презентация PowerPoint</vt:lpstr>
      <vt:lpstr>Презентация PowerPoint</vt:lpstr>
      <vt:lpstr>Брейн - ринг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Интеллектуальные конкурсы</vt:lpstr>
      <vt:lpstr> «Первые шаги в науку»</vt:lpstr>
      <vt:lpstr>Школьная форма</vt:lpstr>
      <vt:lpstr>Спасибо за внимание!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начальной школы за 2010-2011 учебный год</dc:title>
  <dc:creator>User</dc:creator>
  <cp:lastModifiedBy>admin</cp:lastModifiedBy>
  <cp:revision>53</cp:revision>
  <dcterms:created xsi:type="dcterms:W3CDTF">2011-08-29T16:32:59Z</dcterms:created>
  <dcterms:modified xsi:type="dcterms:W3CDTF">2020-11-12T15:57:17Z</dcterms:modified>
</cp:coreProperties>
</file>