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sldIdLst>
    <p:sldId id="265" r:id="rId4"/>
    <p:sldId id="259" r:id="rId5"/>
    <p:sldId id="257" r:id="rId6"/>
    <p:sldId id="261" r:id="rId7"/>
    <p:sldId id="260" r:id="rId8"/>
    <p:sldId id="262" r:id="rId9"/>
    <p:sldId id="275" r:id="rId10"/>
    <p:sldId id="277" r:id="rId11"/>
    <p:sldId id="263" r:id="rId12"/>
    <p:sldId id="278" r:id="rId13"/>
    <p:sldId id="276" r:id="rId14"/>
    <p:sldId id="282" r:id="rId15"/>
    <p:sldId id="264" r:id="rId16"/>
    <p:sldId id="267" r:id="rId17"/>
    <p:sldId id="258" r:id="rId18"/>
    <p:sldId id="268" r:id="rId19"/>
    <p:sldId id="283" r:id="rId20"/>
    <p:sldId id="280" r:id="rId21"/>
    <p:sldId id="266" r:id="rId22"/>
    <p:sldId id="281" r:id="rId23"/>
    <p:sldId id="284" r:id="rId24"/>
    <p:sldId id="271" r:id="rId25"/>
    <p:sldId id="270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5290E5-6B73-47F4-B546-41139034C8FE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56957-8D38-41FF-9CFA-A0F6F77039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pravmir.ru/wp-content/uploads/2011/10/otrok--580x446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pp.userapi.com/c824502/v824502293/513f/gAqVZVUEQWE.jpg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84784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преподавания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ОРКСЭ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(модуль ОПК)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ФГОС.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1)Что </a:t>
            </a:r>
            <a:r>
              <a:rPr lang="ru-RU" sz="2000" b="1" i="1" dirty="0">
                <a:solidFill>
                  <a:srgbClr val="002060"/>
                </a:solidFill>
              </a:rPr>
              <a:t>значит слово «монах»?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2)Когда появились монахи?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3)Почему их жизнь можно назвать духовным подвигом?</a:t>
            </a:r>
            <a:r>
              <a:rPr lang="ru-RU" sz="2000" b="1" i="1" u="sng" dirty="0">
                <a:solidFill>
                  <a:srgbClr val="C00000"/>
                </a:solidFill>
              </a:rPr>
              <a:t/>
            </a:r>
            <a:br>
              <a:rPr lang="ru-RU" sz="2000" b="1" i="1" u="sng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4)Чем монахи отличаются от других людей?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5)Чем занимаются монахи?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6)Легко ли быть монахом?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7)Каждый ли человек может стать монахом?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8)Где живут монахи?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337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ds02.infourok.ru/uploads/ex/0947/00047616-4d176517/img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900igr.net/up/datas/150699/0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18638" r="16640" b="8892"/>
          <a:stretch/>
        </p:blipFill>
        <p:spPr bwMode="auto">
          <a:xfrm>
            <a:off x="5220072" y="1628799"/>
            <a:ext cx="3456383" cy="33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4974" y="548680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</a:rPr>
              <a:t>Синквейн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arhivurokov.ru/multiurok/2/4/2/24210a617f70f28321c357b6579e9e7718600238/img_phpFWLj1M_Naster-klas-CHitatelskaya-kompetenciya_2_1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14166" r="4109" b="7510"/>
          <a:stretch/>
        </p:blipFill>
        <p:spPr bwMode="auto">
          <a:xfrm>
            <a:off x="827584" y="1340768"/>
            <a:ext cx="423333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55359"/>
              </p:ext>
            </p:extLst>
          </p:nvPr>
        </p:nvGraphicFramePr>
        <p:xfrm>
          <a:off x="1588259" y="1844824"/>
          <a:ext cx="6096000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3" hMerge="1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б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б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л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я</a:t>
                      </a:r>
                      <a:endParaRPr lang="ru-RU" sz="3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254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т</a:t>
                      </a:r>
                      <a:endParaRPr lang="ru-RU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254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м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л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г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л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е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л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ь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3848" y="620688"/>
            <a:ext cx="2864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841" y="2132856"/>
            <a:ext cx="8112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великая Родина – …………………………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Никакие языковые и ......................    различия не могут служить препятствием для мирной жизни.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народ имеет свои неповторимые духовные и культурные…................  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056" y="2132087"/>
            <a:ext cx="273630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многонациональная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7268" y="2825353"/>
            <a:ext cx="1872208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260" y="3971025"/>
            <a:ext cx="148630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5"/>
            <a:ext cx="9073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Духовное наследие – Троице - Сергиева Пустынь»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6" name="Picture 2" descr="http://www.imho24.ru/upload/iblock/00d/00ddb890e84a9fd94349434bb35ba39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g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1951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3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4555" y="908720"/>
            <a:ext cx="3168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Друзья </a:t>
            </a:r>
            <a:r>
              <a:rPr lang="ru-RU" i="1" dirty="0"/>
              <a:t>мои, прекрасен наш союз! </a:t>
            </a:r>
            <a:br>
              <a:rPr lang="ru-RU" i="1" dirty="0"/>
            </a:br>
            <a:r>
              <a:rPr lang="ru-RU" i="1" dirty="0" smtClean="0"/>
              <a:t>Он</a:t>
            </a:r>
            <a:r>
              <a:rPr lang="ru-RU" i="1" dirty="0"/>
              <a:t>, как душа, неразделим и вечен — </a:t>
            </a:r>
            <a:br>
              <a:rPr lang="ru-RU" i="1" dirty="0"/>
            </a:br>
            <a:r>
              <a:rPr lang="ru-RU" i="1" dirty="0" smtClean="0"/>
              <a:t>Неколебим</a:t>
            </a:r>
            <a:r>
              <a:rPr lang="ru-RU" i="1" dirty="0"/>
              <a:t>, свободен и беспечен, </a:t>
            </a:r>
            <a:br>
              <a:rPr lang="ru-RU" i="1" dirty="0"/>
            </a:br>
            <a:r>
              <a:rPr lang="ru-RU" i="1" dirty="0" smtClean="0"/>
              <a:t>Срастался </a:t>
            </a:r>
            <a:r>
              <a:rPr lang="ru-RU" i="1" dirty="0"/>
              <a:t>он под сенью дружных муз. </a:t>
            </a:r>
            <a:br>
              <a:rPr lang="ru-RU" i="1" dirty="0"/>
            </a:br>
            <a:r>
              <a:rPr lang="ru-RU" i="1" dirty="0" smtClean="0"/>
              <a:t>Куда </a:t>
            </a:r>
            <a:r>
              <a:rPr lang="ru-RU" i="1" dirty="0"/>
              <a:t>бы нас ни бросила судьбина </a:t>
            </a:r>
            <a:br>
              <a:rPr lang="ru-RU" i="1" dirty="0"/>
            </a:br>
            <a:r>
              <a:rPr lang="ru-RU" i="1" dirty="0" smtClean="0"/>
              <a:t>И </a:t>
            </a:r>
            <a:r>
              <a:rPr lang="ru-RU" i="1" dirty="0" err="1"/>
              <a:t>счастие</a:t>
            </a:r>
            <a:r>
              <a:rPr lang="ru-RU" i="1" dirty="0"/>
              <a:t> куда б ни повело, </a:t>
            </a:r>
            <a:br>
              <a:rPr lang="ru-RU" i="1" dirty="0"/>
            </a:br>
            <a:r>
              <a:rPr lang="ru-RU" i="1" dirty="0" smtClean="0"/>
              <a:t>Всё </a:t>
            </a:r>
            <a:r>
              <a:rPr lang="ru-RU" i="1" dirty="0"/>
              <a:t>те же мы: нам целый мир чужбина; </a:t>
            </a:r>
            <a:br>
              <a:rPr lang="ru-RU" i="1" dirty="0"/>
            </a:br>
            <a:r>
              <a:rPr lang="ru-RU" i="1" dirty="0" smtClean="0"/>
              <a:t>Отечество </a:t>
            </a:r>
            <a:r>
              <a:rPr lang="ru-RU" i="1" dirty="0"/>
              <a:t>нам Царское Село.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ºÑÐ¾ Ð¿Ð¾ÑÐ¾ÑÐ¾Ð½ÐµÐ½ Ð² ÑÑÐ¾Ð¸ÑÐµ ÑÐµÑÐ³Ð¸ÐµÐ²Ð¾Ð¹ Ð¿ÑÑÑÑÐ½Ð¸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7" y="1562764"/>
            <a:ext cx="4682822" cy="332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6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ÐÐ¸Ð´ÐµÐ½Ð¸Ðµ Ð¾ÑÑÐ¾ÐºÑ ÐÐ°ÑÑÐ¾Ð»Ð¾Ð¼ÐµÑ. ÐÐµÑÑÐµÑÐ¾Ð² Ð.Ð.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1815"/>
            <a:ext cx="4129153" cy="331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ttps://pp.userapi.com/c824502/v824502293/513f/gAqVZVUEQWE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90" y="2617458"/>
            <a:ext cx="4375693" cy="32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200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.1zoom.ru/b5050/660/349717-admin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8" y="332656"/>
            <a:ext cx="915309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760/0005facf-29da19e2/2/img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6140" b="-119761"/>
          <a:stretch/>
        </p:blipFill>
        <p:spPr bwMode="auto">
          <a:xfrm>
            <a:off x="587559" y="692696"/>
            <a:ext cx="75848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692696"/>
            <a:ext cx="3888432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/>
              <a:t>В синем небе плывут над полями</a:t>
            </a:r>
            <a:br>
              <a:rPr lang="ru-RU" i="1" dirty="0"/>
            </a:br>
            <a:r>
              <a:rPr lang="ru-RU" i="1" dirty="0"/>
              <a:t>Облака с золотыми краями;</a:t>
            </a:r>
            <a:br>
              <a:rPr lang="ru-RU" i="1" dirty="0"/>
            </a:br>
            <a:r>
              <a:rPr lang="ru-RU" i="1" dirty="0"/>
              <a:t>Чуть заметен над лесом туман,</a:t>
            </a:r>
            <a:br>
              <a:rPr lang="ru-RU" i="1" dirty="0"/>
            </a:br>
            <a:r>
              <a:rPr lang="ru-RU" i="1" dirty="0"/>
              <a:t>Теплый вечер прозрачно-румян.</a:t>
            </a:r>
            <a:br>
              <a:rPr lang="ru-RU" i="1" dirty="0"/>
            </a:br>
            <a:r>
              <a:rPr lang="ru-RU" i="1" dirty="0"/>
              <a:t>Вот уж веет прохладой ночною;</a:t>
            </a:r>
            <a:br>
              <a:rPr lang="ru-RU" i="1" dirty="0"/>
            </a:br>
            <a:r>
              <a:rPr lang="ru-RU" i="1" dirty="0"/>
              <a:t>Грезит колос над узкой межою;</a:t>
            </a:r>
            <a:br>
              <a:rPr lang="ru-RU" i="1" dirty="0"/>
            </a:br>
            <a:r>
              <a:rPr lang="ru-RU" i="1" dirty="0"/>
              <a:t>Месяц огненным шаром встает,</a:t>
            </a:r>
            <a:br>
              <a:rPr lang="ru-RU" i="1" dirty="0"/>
            </a:br>
            <a:r>
              <a:rPr lang="ru-RU" i="1" dirty="0"/>
              <a:t>Красным заревом лес обдает.</a:t>
            </a:r>
            <a:br>
              <a:rPr lang="ru-RU" i="1" dirty="0"/>
            </a:br>
            <a:r>
              <a:rPr lang="ru-RU" i="1" dirty="0"/>
              <a:t>Кротко звезд золотое сиянье,</a:t>
            </a:r>
            <a:br>
              <a:rPr lang="ru-RU" i="1" dirty="0"/>
            </a:br>
            <a:r>
              <a:rPr lang="ru-RU" i="1" dirty="0"/>
              <a:t>В чистом поле покой и молчанье;</a:t>
            </a:r>
            <a:br>
              <a:rPr lang="ru-RU" i="1" dirty="0"/>
            </a:br>
            <a:r>
              <a:rPr lang="ru-RU" b="1" i="1" dirty="0">
                <a:solidFill>
                  <a:srgbClr val="FF0000"/>
                </a:solidFill>
              </a:rPr>
              <a:t>Точно в храме, стою я в тиши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И в восторге молюсь от души.</a:t>
            </a:r>
          </a:p>
        </p:txBody>
      </p:sp>
    </p:spTree>
    <p:extLst>
      <p:ext uri="{BB962C8B-B14F-4D97-AF65-F5344CB8AC3E}">
        <p14:creationId xmlns:p14="http://schemas.microsoft.com/office/powerpoint/2010/main" val="8953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shupravoslaviem.ru/wp-content/uploads/2016/09/Peresvet_i_oslab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5" y="1988840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ruskino.ru/media/gallery/11853/4phNdiyfLOwRqRiIDUm8aKVM1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0753"/>
            <a:ext cx="2952328" cy="41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92696"/>
            <a:ext cx="3435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</a:t>
            </a:r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5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младшего подростка мотивации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осознанному нравственному поведению, основанному на знании культурных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религиозных традиций,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любви к вере и истории своего народа.</a:t>
            </a:r>
          </a:p>
        </p:txBody>
      </p:sp>
    </p:spTree>
    <p:extLst>
      <p:ext uri="{BB962C8B-B14F-4D97-AF65-F5344CB8AC3E}">
        <p14:creationId xmlns:p14="http://schemas.microsoft.com/office/powerpoint/2010/main" val="17812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ÐµÑÑÑÐ²Ð¾ Ð¢ÑÐ¼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103"/>
            <a:ext cx="2376615" cy="373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ibrary.rosvuz.ru/files/library/cover/fc1fc699ad5f60256cff8079b8aa58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4541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itykey.net/images/product/219/426219/devochka-so-spichkami-gans-hristian-anders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14954"/>
            <a:ext cx="2401922" cy="33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09891"/>
              </p:ext>
            </p:extLst>
          </p:nvPr>
        </p:nvGraphicFramePr>
        <p:xfrm>
          <a:off x="2195736" y="2132856"/>
          <a:ext cx="6030595" cy="4029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0595"/>
              </a:tblGrid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Ему принадлежат строки: «В чешуе, как жар горя, Тридцать три богатыря, Все красавцы молодые, Великаны удалые, Все равны, как на подбор, С ними дядька Черномор».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Был язычником, но принял христианство.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Он учился в знаменитом Царскосельском лицее.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Был князем, который крестил Русь.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Жил во время правления императора Николая I.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Его бабушку звали великая княгиня Ольга.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00309"/>
              </p:ext>
            </p:extLst>
          </p:nvPr>
        </p:nvGraphicFramePr>
        <p:xfrm>
          <a:off x="323528" y="-9293"/>
          <a:ext cx="6196012" cy="204825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98006"/>
                <a:gridCol w="3098006"/>
              </a:tblGrid>
              <a:tr h="559828">
                <a:tc>
                  <a:txBody>
                    <a:bodyPr/>
                    <a:lstStyle/>
                    <a:p>
                      <a:pPr indent="2159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Личность № 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605" marR="65605" marT="0" marB="0"/>
                </a:tc>
                <a:tc>
                  <a:txBody>
                    <a:bodyPr/>
                    <a:lstStyle/>
                    <a:p>
                      <a:pPr indent="8953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Личность № 2: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5" marR="65605" marT="0" marB="0"/>
                </a:tc>
              </a:tr>
              <a:tr h="209935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Является ли этот человек святым?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_________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5" marR="65605" marT="0" marB="0"/>
                </a:tc>
                <a:tc>
                  <a:txBody>
                    <a:bodyPr/>
                    <a:lstStyle/>
                    <a:p>
                      <a:pPr indent="89535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Является ли этот человек святым?  _________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5" marR="656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820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9984" y="1061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32384" y="1213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07243" y="2891799"/>
            <a:ext cx="474751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 метод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398186"/>
            <a:ext cx="4399089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моральных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дилемм и дискуссий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3861048"/>
            <a:ext cx="55796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метод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134" y="4869160"/>
            <a:ext cx="368857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480886"/>
            <a:ext cx="185198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-serafim.ru/wp-content/uploads/2014/01/eksk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6395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ovo-milet.cerkov.ru/files/2017/11/MAX_0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953946"/>
            <a:ext cx="5347981" cy="35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3822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1809690"/>
            <a:ext cx="359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rench-online.ru/images/nat/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876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869259"/>
            <a:ext cx="4984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dobe Ming Std L" pitchFamily="18" charset="-128"/>
                <a:ea typeface="Adobe Ming Std L" pitchFamily="18" charset="-128"/>
              </a:rPr>
              <a:t>Моя семья</a:t>
            </a:r>
            <a:endParaRPr lang="ru-RU" sz="4400" b="1" dirty="0">
              <a:solidFill>
                <a:srgbClr val="C00000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4914" y="1753978"/>
            <a:ext cx="2390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594" y="2498332"/>
            <a:ext cx="3842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01" y="4149080"/>
            <a:ext cx="33466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сознания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01" y="3338601"/>
            <a:ext cx="320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еротерпимости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849" y="170467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9238" y="3923376"/>
            <a:ext cx="3249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равственных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 личности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9027" y="2520017"/>
            <a:ext cx="3125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ационального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самосознания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6220" y="476672"/>
            <a:ext cx="712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257547">
            <a:off x="5802107" y="1305631"/>
            <a:ext cx="489463" cy="33363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163889">
            <a:off x="2237413" y="1301360"/>
            <a:ext cx="544418" cy="32469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492896"/>
            <a:ext cx="478708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70/0000b137-fc1eb08d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22871" r="23000" b="8595"/>
          <a:stretch/>
        </p:blipFill>
        <p:spPr bwMode="auto">
          <a:xfrm>
            <a:off x="4285125" y="1340768"/>
            <a:ext cx="4030133" cy="37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0461" y="1608655"/>
            <a:ext cx="406284" cy="164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7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007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37140"/>
            <a:ext cx="221385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курса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8187" y="3501008"/>
            <a:ext cx="296256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учителя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584955"/>
            <a:ext cx="257799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 технология учебной деятельности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0929" y="4579440"/>
            <a:ext cx="352839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Адаптированность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idagogos.com/wp-content/uploads/2014/12/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94380" cy="53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bochaya-tetrad-uchebnik.com/religiya/uchebnik_opk_osnovy_pravoslavnoy_kuljtury_4-5_klass_kuraev/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5" t="9121" r="3455" b="54127"/>
          <a:stretch/>
        </p:blipFill>
        <p:spPr bwMode="auto">
          <a:xfrm>
            <a:off x="0" y="764703"/>
            <a:ext cx="8676456" cy="47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me.collectionbest.ru/img/products/46183-osnovy-pravoslavnoj-kultury-4-klass-metodicheskoe-posobie-d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3600400" cy="526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tis.spb.ru/upload/goods_att_big/238.jpg?20180731110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13" y="1772816"/>
            <a:ext cx="2837787" cy="28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7287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8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8150" y="692696"/>
            <a:ext cx="5771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7732" y="1556792"/>
            <a:ext cx="4126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– субъект 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biwork.ru/wp-content/uploads/2013/03/DSC06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46" y="2348880"/>
            <a:ext cx="6179840" cy="41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1)Что </a:t>
            </a:r>
            <a:r>
              <a:rPr lang="ru-RU" sz="2000" b="1" i="1" dirty="0">
                <a:solidFill>
                  <a:srgbClr val="002060"/>
                </a:solidFill>
              </a:rPr>
              <a:t>значит слово «монах»?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2)Когда появились монахи?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3)Почему их жизнь можно назвать духовным подвигом?</a:t>
            </a:r>
            <a:r>
              <a:rPr lang="ru-RU" sz="2000" b="1" i="1" u="sng" dirty="0">
                <a:solidFill>
                  <a:srgbClr val="002060"/>
                </a:solidFill>
              </a:rPr>
              <a:t/>
            </a:r>
            <a:br>
              <a:rPr lang="ru-RU" sz="2000" b="1" i="1" u="sng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4)Чем монахи отличаются от других людей?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5)Чем занимаются монахи?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6)Легко ли быть монахом?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7)Каждый ли человек может стать монахом?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8)Где живут монахи?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303</Words>
  <Application>Microsoft Office PowerPoint</Application>
  <PresentationFormat>Экран (4:3)</PresentationFormat>
  <Paragraphs>106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Кнопка</vt:lpstr>
      <vt:lpstr>1_Кнопка</vt:lpstr>
      <vt:lpstr>2_Кнопка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Пирогов</dc:creator>
  <cp:lastModifiedBy>admin</cp:lastModifiedBy>
  <cp:revision>53</cp:revision>
  <dcterms:created xsi:type="dcterms:W3CDTF">2018-08-25T09:41:38Z</dcterms:created>
  <dcterms:modified xsi:type="dcterms:W3CDTF">2020-12-07T09:31:04Z</dcterms:modified>
</cp:coreProperties>
</file>