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72" r:id="rId9"/>
    <p:sldId id="296" r:id="rId10"/>
    <p:sldId id="265" r:id="rId11"/>
    <p:sldId id="273" r:id="rId12"/>
    <p:sldId id="266" r:id="rId13"/>
    <p:sldId id="268" r:id="rId14"/>
    <p:sldId id="269" r:id="rId15"/>
    <p:sldId id="270" r:id="rId16"/>
    <p:sldId id="278" r:id="rId17"/>
    <p:sldId id="277" r:id="rId18"/>
    <p:sldId id="276" r:id="rId19"/>
    <p:sldId id="275" r:id="rId20"/>
    <p:sldId id="274" r:id="rId21"/>
    <p:sldId id="281" r:id="rId22"/>
    <p:sldId id="282" r:id="rId23"/>
    <p:sldId id="271" r:id="rId24"/>
    <p:sldId id="280" r:id="rId25"/>
    <p:sldId id="289" r:id="rId26"/>
    <p:sldId id="279" r:id="rId27"/>
    <p:sldId id="288" r:id="rId28"/>
    <p:sldId id="286" r:id="rId29"/>
    <p:sldId id="285" r:id="rId30"/>
    <p:sldId id="284" r:id="rId31"/>
    <p:sldId id="283" r:id="rId32"/>
    <p:sldId id="291" r:id="rId33"/>
    <p:sldId id="292" r:id="rId34"/>
    <p:sldId id="290" r:id="rId35"/>
    <p:sldId id="295" r:id="rId36"/>
    <p:sldId id="287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8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7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1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4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9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9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8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7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95AA-1DDD-454C-A3F5-5D9874F1D34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4FC3-123C-4805-8919-9E3150106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https://pbs.twimg.com/profile_images/652937655336992768/PAusvIdf_400x400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chool252@mail.ru" TargetMode="Externa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r="19490"/>
          <a:stretch/>
        </p:blipFill>
        <p:spPr bwMode="auto">
          <a:xfrm>
            <a:off x="227565" y="138430"/>
            <a:ext cx="1051648" cy="1160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chool252.ru/images/stories/engineer_class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628" y="215506"/>
            <a:ext cx="1207347" cy="132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0" y="5468412"/>
            <a:ext cx="4134823" cy="117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d511f33165e66b025a4344a63bb9600afb74ec16-8486579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54" y="213615"/>
            <a:ext cx="1160828" cy="120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10939879" y="1826491"/>
            <a:ext cx="992844" cy="1427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pbs.twimg.com/profile_images/652937655336992768/PAusvIdf_400x400.png"/>
          <p:cNvPicPr/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10" y="145715"/>
            <a:ext cx="1371600" cy="13627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248096" y="145715"/>
            <a:ext cx="544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252 Красносельского района Санкт-Петербурга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119937" y="1780924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483782" y="390141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24941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46200" y="554479"/>
            <a:ext cx="9241283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itchFamily="18" charset="0"/>
              </a:rPr>
              <a:t>Категории детей,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имеющих внеочередное право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зачислении в 1 класс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2882" y="2050550"/>
            <a:ext cx="11703584" cy="273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сотрудника, погибшего (умершего) при выполнении задач в СВО либо позднее, но вследствие увечья (травмы, ранения , контузии) или заболевания, полученные  при выполнении задач в ходе проведения спецоперации (ст. 28 1 ФЗ от 02.07.2016 № 226-ФЗ «О войсках национальной гвардии РФ») - распространяется на усыновленных/удочеренных и опекаемых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46200" y="554479"/>
            <a:ext cx="9241283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itchFamily="18" charset="0"/>
              </a:rPr>
              <a:t>Категории детей,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имеющих внеочередное право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зачислении в 1 класс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2882" y="1684866"/>
            <a:ext cx="11703584" cy="517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 ,пребывавших в добровольческих формированиях, погибших (умерших) при выполнении задач в СВО, получивших увечья (ранения, травмы, контузии) или заболевания, полученные пни выполнении задач входе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спецоперации (п.8 ст.24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27.05.1998 № 76-ФЗ «О статусе военнослужащих»)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прокуроров (п.5 ст.44 Закона РФ от 17.01.1992 № 2202-1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прокуроре РФ»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судей (п.3 ст.19 Закона РФ от 26.06.1992 № 3132-1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судей в РФ»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Следственного комитета (ч.25 ст.35 Федерального закона от 28.12.2010 « 403-ФЗ «О Следственном комитете РФ»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86881" y="6050014"/>
            <a:ext cx="11659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Красносельского р-на города от 11.03.2024 №800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закреплении микрорайонов  за образовательными организациями для первичного учёта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детей…»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3863" y="157313"/>
            <a:ext cx="8587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1 этапе принимаются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дети, зарегистрированные на закрепленной территории: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882" y="1433366"/>
            <a:ext cx="1165958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129, корпус 2.</a:t>
            </a:r>
          </a:p>
          <a:p>
            <a:pPr algn="just">
              <a:lnSpc>
                <a:spcPct val="150000"/>
              </a:lnSpc>
            </a:pP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Здоровцева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10, 12, 14 .</a:t>
            </a:r>
          </a:p>
          <a:p>
            <a:pPr algn="just">
              <a:lnSpc>
                <a:spcPct val="150000"/>
              </a:lnSpc>
            </a:pP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Тамбасова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1, корпус 1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стр.1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дом 3, корпус 1, стр. 1; дом 2, корпуса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1,2,3;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4, корпуса 1,2; дом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корпус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дом 8, корпуса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1,2,4;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10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корпус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just"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Чекистов: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26, 38.</a:t>
            </a:r>
          </a:p>
          <a:p>
            <a:pPr algn="just"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Новобелецкая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6, корпуса 1,2.</a:t>
            </a:r>
          </a:p>
        </p:txBody>
      </p:sp>
    </p:spTree>
    <p:extLst>
      <p:ext uri="{BB962C8B-B14F-4D97-AF65-F5344CB8AC3E}">
        <p14:creationId xmlns:p14="http://schemas.microsoft.com/office/powerpoint/2010/main" val="23576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387142" y="1627881"/>
            <a:ext cx="79562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150000"/>
              </a:lnSpc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не проживают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закрепленной территории 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330672" y="4350256"/>
            <a:ext cx="7272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83085" y="275624"/>
            <a:ext cx="6767513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875" t="23323" r="23862" b="21837"/>
          <a:stretch/>
        </p:blipFill>
        <p:spPr>
          <a:xfrm>
            <a:off x="1083733" y="76200"/>
            <a:ext cx="9719733" cy="67818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53015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chool252.ru/images/stories/engineer_class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0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4229" y="188796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8775" y="1684867"/>
            <a:ext cx="11587691" cy="492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>
                <a:latin typeface="Sylfaen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даты и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(!) приема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подачи заявления не имеет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значения!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приглашений на подачу документов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 начнётся 19 мая 2025 г.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93453" y="423377"/>
            <a:ext cx="7346776" cy="513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приёму документов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39112" y="1262742"/>
            <a:ext cx="10055460" cy="524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Романенко С.А., директор школы.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С.В., заместитель директора по УР;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учитель начальных классов;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О.И., учитель начальных классов;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А.С., учитель начальных классов 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Коробова Д.А., учитель начальных классов;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Можаева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Н.Л., секретарь директора.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6509" y="9277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6882" y="1532673"/>
            <a:ext cx="11359469" cy="554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Документы предоставляются лично родителями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родителя (законного представителя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организации (Распоряжение КО от 31.03.2021 № 879-р п.2.9.2).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86880" y="1727181"/>
            <a:ext cx="11659584" cy="51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143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свидетельство о рождении ребенка;</a:t>
            </a:r>
          </a:p>
          <a:p>
            <a:pPr indent="1143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формы №8 или №9)  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 месту пребывания на закреплённой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территории (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№3)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документ, содержащий сведения о регистрации ребёнка по месту жительства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 месту пребывания на закреплённой территории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143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</a:t>
            </a:r>
            <a:r>
              <a:rPr lang="ru-RU" sz="23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подтверждающие право пользования жилым помещением</a:t>
            </a:r>
            <a:r>
              <a:rPr lang="ru-RU" sz="23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ребенком и (или) его родителем (законным представителем)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</a:p>
          <a:p>
            <a:pPr indent="114300" algn="just">
              <a:lnSpc>
                <a:spcPct val="130000"/>
              </a:lnSpc>
              <a:buFont typeface="Wingdings" pitchFamily="2" charset="2"/>
              <a:buNone/>
            </a:pP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</a:t>
            </a:r>
            <a:r>
              <a:rPr lang="ru-RU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из перечисленных </a:t>
            </a:r>
            <a:r>
              <a:rPr lang="ru-RU" sz="2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документов.</a:t>
            </a:r>
            <a:endParaRPr lang="ru-RU" sz="23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64604" y="773094"/>
            <a:ext cx="7704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726754" y="209889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79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6882" y="1917881"/>
            <a:ext cx="11659584" cy="28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одного из родителей (законных представителей) с отметкой о регистрации по месту жительства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143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подтверждающие преимущественное право зачисления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граждан на обучение в образовательную организацию (при наличии).</a:t>
            </a:r>
            <a:endParaRPr lang="ru-RU" sz="2400" dirty="0">
              <a:latin typeface="Sylfaen" pitchFamily="18" charset="0"/>
            </a:endParaRPr>
          </a:p>
          <a:p>
            <a:pPr indent="114300" algn="ctr" eaLnBrk="0" hangingPunct="0">
              <a:lnSpc>
                <a:spcPct val="150000"/>
              </a:lnSpc>
            </a:pPr>
            <a:endParaRPr lang="ru-RU" sz="2400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726754" y="459787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96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02957" y="94563"/>
            <a:ext cx="9927770" cy="655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заявлений в первые классы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2025-2026 учебный год - </a:t>
            </a:r>
            <a:r>
              <a:rPr lang="ru-RU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01.04 по 30.06.2025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 06.07 по 05.09.2025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Четыре первых класса,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вакантных мест – 120.</a:t>
            </a:r>
          </a:p>
        </p:txBody>
      </p:sp>
    </p:spTree>
    <p:extLst>
      <p:ext uri="{BB962C8B-B14F-4D97-AF65-F5344CB8AC3E}">
        <p14:creationId xmlns:p14="http://schemas.microsoft.com/office/powerpoint/2010/main" val="9076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74229" y="230601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441" y="2120296"/>
            <a:ext cx="11734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(1-3 июля 2025 г)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уведомление об отказе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зачислении.</a:t>
            </a:r>
          </a:p>
        </p:txBody>
      </p:sp>
    </p:spTree>
    <p:extLst>
      <p:ext uri="{BB962C8B-B14F-4D97-AF65-F5344CB8AC3E}">
        <p14:creationId xmlns:p14="http://schemas.microsoft.com/office/powerpoint/2010/main" val="20875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39127" y="0"/>
            <a:ext cx="805542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45534" y="1510695"/>
            <a:ext cx="11700932" cy="51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buFont typeface="Arial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buFont typeface="Arial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возрастные ограничения (</a:t>
            </a:r>
            <a:r>
              <a:rPr lang="ru-RU" sz="2600" i="1" u="sng" dirty="0">
                <a:latin typeface="Times New Roman" pitchFamily="18" charset="0"/>
                <a:cs typeface="Times New Roman" pitchFamily="18" charset="0"/>
              </a:rPr>
              <a:t>при зачислении в первые классы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  <p:extLst>
      <p:ext uri="{BB962C8B-B14F-4D97-AF65-F5344CB8AC3E}">
        <p14:creationId xmlns:p14="http://schemas.microsoft.com/office/powerpoint/2010/main" val="19368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186210" y="188796"/>
            <a:ext cx="7777162" cy="2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находится 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улица Партизана Германа, дом 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39946" y="3030422"/>
            <a:ext cx="11469689" cy="2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 dirty="0">
              <a:latin typeface="Times New Roman" pitchFamily="18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7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76" y="4463994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school252.ru/images/stories/engineer_class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356172" y="552843"/>
            <a:ext cx="5541999" cy="752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379" y="1721572"/>
            <a:ext cx="11659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обновленные ФГОС.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8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8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привычными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механизмами вариативности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появляется </a:t>
            </a:r>
            <a:r>
              <a:rPr lang="ru-RU" sz="28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8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</a:t>
            </a:r>
            <a:endParaRPr lang="ru-RU" sz="2800" dirty="0" smtClean="0">
              <a:solidFill>
                <a:srgbClr val="C1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отдельных предметов.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:\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3404" y="495448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882" y="2604596"/>
            <a:ext cx="1146968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4F81BD"/>
              </a:buClr>
              <a:buSzPct val="100000"/>
              <a:defRPr/>
            </a:pPr>
            <a:r>
              <a:rPr lang="ru-RU" sz="2400" b="1" spc="-10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</a:rPr>
              <a:t>Цель программы: 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гуманного, творческого, социально-активного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это формирование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 детей: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122835" y="188796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7" descr="https://prezentacii.org/upload/cloud/18/09/72477/images/screen1.jpg"/>
          <p:cNvPicPr>
            <a:picLocks noChangeAspect="1" noChangeArrowheads="1"/>
          </p:cNvPicPr>
          <p:nvPr/>
        </p:nvPicPr>
        <p:blipFill rotWithShape="1">
          <a:blip r:embed="rId5"/>
          <a:srcRect l="11546" t="51930" r="13557" b="28741"/>
          <a:stretch/>
        </p:blipFill>
        <p:spPr bwMode="auto">
          <a:xfrm>
            <a:off x="1532161" y="1142884"/>
            <a:ext cx="9055322" cy="148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3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882" y="231795"/>
            <a:ext cx="11628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Arial" pitchFamily="34" charset="0"/>
                <a:cs typeface="+mn-cs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477" y="4669972"/>
            <a:ext cx="1397918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5409" y="5308146"/>
            <a:ext cx="1326482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5" descr="Attachm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6971" y="4663621"/>
            <a:ext cx="1305258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5" descr="Attachm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8470" y="5379584"/>
            <a:ext cx="1229009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98596" y="4663622"/>
            <a:ext cx="1432833" cy="165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12971" y="5308146"/>
            <a:ext cx="120146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5" descr="Attachme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2655" y="4690609"/>
            <a:ext cx="1269903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5" descr="Attachme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6033" y="5308146"/>
            <a:ext cx="1157861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53483" y="4744585"/>
            <a:ext cx="1333160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56246" y="5147809"/>
            <a:ext cx="1260794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5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46778" y="225818"/>
            <a:ext cx="5616575" cy="645039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2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3177" y="1676400"/>
            <a:ext cx="7343775" cy="51816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                       </a:t>
            </a:r>
            <a:r>
              <a:rPr 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мир            </a:t>
            </a:r>
            <a:r>
              <a:rPr lang="ru-RU" sz="24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sz="3200" i="1" kern="0" dirty="0"/>
          </a:p>
        </p:txBody>
      </p:sp>
      <p:pic>
        <p:nvPicPr>
          <p:cNvPr id="7" name="Picture 35" descr="6a7199bc0f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7240" y="393065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авая фигурная скобка 7"/>
          <p:cNvSpPr/>
          <p:nvPr/>
        </p:nvSpPr>
        <p:spPr>
          <a:xfrm>
            <a:off x="6397171" y="1684867"/>
            <a:ext cx="264886" cy="155540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59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8866" y="544286"/>
            <a:ext cx="11277600" cy="6053364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 полугодии уроки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минут.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знаний.</a:t>
            </a:r>
          </a:p>
          <a:p>
            <a:pPr algn="just"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для первоклассников в феврале.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6358145-3A85-42D7-9B76-FD7A8A01A2CA}"/>
              </a:ext>
            </a:extLst>
          </p:cNvPr>
          <p:cNvSpPr txBox="1">
            <a:spLocks/>
          </p:cNvSpPr>
          <p:nvPr/>
        </p:nvSpPr>
        <p:spPr>
          <a:xfrm>
            <a:off x="2194941" y="186395"/>
            <a:ext cx="75438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 indent="-68580" defTabSz="685800">
              <a:spcBef>
                <a:spcPts val="900"/>
              </a:spcBef>
              <a:spcAft>
                <a:spcPts val="15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ПОЛОЖЕНИЕ О ШКОЛЬНОЙ ФОРМЕ ГБОУ СОШ №252</a:t>
            </a:r>
            <a:br>
              <a:rPr lang="ru-RU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A09CD6DB-D492-4A71-93BC-22F00CC023AF}"/>
              </a:ext>
            </a:extLst>
          </p:cNvPr>
          <p:cNvSpPr txBox="1">
            <a:spLocks/>
          </p:cNvSpPr>
          <p:nvPr/>
        </p:nvSpPr>
        <p:spPr>
          <a:xfrm>
            <a:off x="178905" y="1757030"/>
            <a:ext cx="11767561" cy="5100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algn="just"/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серый пиджак, чёрные брюки, однотонная рубашка пастельных тонов, галстук. В холодную погоду возможна замена рубашки на тонкий однотонный свитер (под пиджак).</a:t>
            </a:r>
          </a:p>
          <a:p>
            <a:pPr marL="2155825"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пиджак, чёрная юбка или сарафан, брюки классического покроя, однотонная блузка белого, бежевого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серого цвета, однотонные колготки белого или бежевого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</a:t>
            </a:r>
          </a:p>
          <a:p>
            <a:pPr algn="l"/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обувь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чистой, соответствовать  деловому стилю.</a:t>
            </a:r>
          </a:p>
          <a:p>
            <a:pPr algn="l"/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джинсы, футболки, спортивную обувь.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7470E9-293C-4023-91D6-7F97402B0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17" y="1757031"/>
            <a:ext cx="1523083" cy="19835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E842A9-9F60-4617-A45F-162ABF48D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2467" y="3740543"/>
            <a:ext cx="1523999" cy="19789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6199" y="613413"/>
            <a:ext cx="9241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учащихся начальной школы состоит из следующих элементов одежды:</a:t>
            </a:r>
          </a:p>
        </p:txBody>
      </p:sp>
    </p:spTree>
    <p:extLst>
      <p:ext uri="{BB962C8B-B14F-4D97-AF65-F5344CB8AC3E}">
        <p14:creationId xmlns:p14="http://schemas.microsoft.com/office/powerpoint/2010/main" val="3637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46201" y="936831"/>
            <a:ext cx="10257970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программа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»;</a:t>
            </a:r>
            <a:r>
              <a:rPr lang="ru-RU" sz="2800" dirty="0" smtClean="0">
                <a:latin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профориентация;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школьников.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продлённого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дня (ГПД).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кружках и студиях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отделения дополнительного образования (ОДОД).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800" i="1" dirty="0">
              <a:latin typeface="Century Gothic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58554" y="275483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785" y="4259340"/>
            <a:ext cx="3168352" cy="236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b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75" y="4303593"/>
            <a:ext cx="3339744" cy="232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343" y="4629666"/>
            <a:ext cx="990801" cy="102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196265" y="4398331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346200" y="215487"/>
            <a:ext cx="9241283" cy="179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02.09.2020 № 458 « Об утверждении порядка приема на обучение по образовательным программам начального общего, основного общего и среднего общего образования».</a:t>
            </a:r>
            <a:endParaRPr lang="ru-RU" sz="2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6883" y="2014741"/>
            <a:ext cx="11659583" cy="436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31.03.2021 № 879-р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Об утверждении регламента образовательных организаций, реализующие программы начального общего, основного общего,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 , реализующие программы начального общего, основного общего и среднего общего образования».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образовательное учреждение.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Красносельского р-на Санкт-Петербурга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11.03.2024 №800 «О закреплении микрорайонов  за образовательными организациями».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804" y="222438"/>
            <a:ext cx="1158340" cy="1201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74" y="265114"/>
            <a:ext cx="1054699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3311" y="188796"/>
            <a:ext cx="8609563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800" b="1" kern="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8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800" b="1" kern="0" cap="all" dirty="0" smtClean="0"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школе»</a:t>
            </a:r>
            <a:r>
              <a:rPr lang="ru-RU" sz="28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kern="0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882" y="1700808"/>
            <a:ext cx="11659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286882" y="4679732"/>
            <a:ext cx="116595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ОБРАЩАЕМ  ВАШЕ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  <p:pic>
        <p:nvPicPr>
          <p:cNvPr id="8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9721" y="153970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7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681008" y="4712786"/>
            <a:ext cx="5464023" cy="3019405"/>
            <a:chOff x="5102" y="3317"/>
            <a:chExt cx="8328" cy="3832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" name="Picture 5" descr="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 bwMode="auto">
          <a:xfrm>
            <a:off x="6925493" y="1811921"/>
            <a:ext cx="5044419" cy="34165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539750" algn="l"/>
              </a:tabLs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педагог-психолог;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социальный педагог;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руководители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539750" algn="l"/>
              </a:tabLs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Е.А.,       </a:t>
            </a:r>
          </a:p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539750" algn="l"/>
              </a:tabLs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Артемьева О.И.,</a:t>
            </a:r>
          </a:p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539750" algn="l"/>
              </a:tabLs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Осипова А.С.,</a:t>
            </a:r>
          </a:p>
          <a:p>
            <a:pPr marL="187325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539750" algn="l"/>
              </a:tabLs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Коробова Д.А.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882" y="1764139"/>
            <a:ext cx="6331632" cy="266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just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pPr algn="just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pPr algn="just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pPr algn="just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pPr algn="just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pPr algn="just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при состоянии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4945" y="188796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2758" y="4661211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3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659" y="552060"/>
            <a:ext cx="5925826" cy="35176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3192" y="459958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 школы:</a:t>
            </a:r>
            <a:b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будни  с 08.00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20.00, 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субботу с 08.00 до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15.00.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475" y="4876241"/>
            <a:ext cx="1158340" cy="1201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0133" y="4876241"/>
            <a:ext cx="1054699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80664" y="188796"/>
            <a:ext cx="10085921" cy="9190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НА   КОТОРОМ   ВЫ  НАЙДЁТЕ   ВСЮ    ИНТЕРЕСУЮЩУЮ  ВАС ИНФОРМАЦИЮ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http://school252.ru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198329, г. Санкт-Петербург,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ул.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Тамбасова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2,корп.4,литер 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school252@mail.ru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417-27-47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Светлана Александровна Романенко,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736-92-28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канцелярия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6200" y="471825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Александровна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УР </a:t>
            </a:r>
            <a:endParaRPr lang="ru-RU" sz="2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Анна Владимировна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УР в начальной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Вячеславовна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ВР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Скуднева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4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Часы приёма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0594"/>
            <a:ext cx="10515600" cy="4946369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  Директор </a:t>
            </a:r>
            <a:r>
              <a:rPr lang="ru-RU" sz="3200" dirty="0" smtClean="0"/>
              <a:t>Романенко Светлана Александровна</a:t>
            </a:r>
          </a:p>
          <a:p>
            <a:pPr marL="0" indent="0">
              <a:buNone/>
            </a:pPr>
            <a:r>
              <a:rPr lang="ru-RU" sz="3200" b="1" dirty="0" smtClean="0"/>
              <a:t>Вторник </a:t>
            </a:r>
            <a:r>
              <a:rPr lang="ru-RU" sz="3200" dirty="0" smtClean="0"/>
              <a:t>-  15.00 - 18.00 час.</a:t>
            </a:r>
          </a:p>
          <a:p>
            <a:pPr marL="0" indent="0">
              <a:buNone/>
            </a:pPr>
            <a:r>
              <a:rPr lang="ru-RU" sz="3200" b="1" dirty="0" smtClean="0"/>
              <a:t>Четверг</a:t>
            </a:r>
            <a:r>
              <a:rPr lang="ru-RU" sz="3200" dirty="0" smtClean="0"/>
              <a:t> – 10.00 – 12.00 час.</a:t>
            </a:r>
          </a:p>
          <a:p>
            <a:pPr marL="0" indent="0"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  Заместитель директора по УР </a:t>
            </a:r>
            <a:r>
              <a:rPr lang="ru-RU" sz="3200" dirty="0" smtClean="0"/>
              <a:t>Киселева Светлана Вячеславовна</a:t>
            </a:r>
          </a:p>
          <a:p>
            <a:pPr marL="0" indent="0">
              <a:buNone/>
            </a:pPr>
            <a:r>
              <a:rPr lang="ru-RU" sz="3200" b="1" dirty="0" smtClean="0"/>
              <a:t>Пятница</a:t>
            </a:r>
            <a:r>
              <a:rPr lang="ru-RU" sz="3200" dirty="0" smtClean="0"/>
              <a:t> – 15.00 – 18.00 час., </a:t>
            </a:r>
            <a:r>
              <a:rPr lang="ru-RU" sz="3200" b="1" u="sng" dirty="0" smtClean="0"/>
              <a:t>кабинет № 41</a:t>
            </a:r>
          </a:p>
          <a:p>
            <a:pPr marL="0" indent="0">
              <a:buNone/>
            </a:pPr>
            <a:r>
              <a:rPr lang="ru-RU" sz="3200" b="1" u="sng" dirty="0" smtClean="0">
                <a:solidFill>
                  <a:srgbClr val="FF0000"/>
                </a:solidFill>
              </a:rPr>
              <a:t>  Заместитель 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дирктора</a:t>
            </a:r>
            <a:r>
              <a:rPr lang="ru-RU" sz="3200" b="1" u="sng" dirty="0" smtClean="0">
                <a:solidFill>
                  <a:srgbClr val="FF0000"/>
                </a:solidFill>
              </a:rPr>
              <a:t> по ВР </a:t>
            </a:r>
            <a:r>
              <a:rPr lang="ru-RU" sz="3200" dirty="0" err="1" smtClean="0"/>
              <a:t>Скуднева</a:t>
            </a:r>
            <a:r>
              <a:rPr lang="ru-RU" sz="3200" dirty="0" smtClean="0"/>
              <a:t> Ирина Александровна</a:t>
            </a:r>
          </a:p>
          <a:p>
            <a:pPr marL="0" indent="0">
              <a:buNone/>
            </a:pPr>
            <a:r>
              <a:rPr lang="ru-RU" sz="3200" b="1" dirty="0" smtClean="0"/>
              <a:t>Понедельник</a:t>
            </a:r>
            <a:r>
              <a:rPr lang="ru-RU" sz="3200" dirty="0" smtClean="0"/>
              <a:t> – 15.00 – 18.00 час., </a:t>
            </a:r>
            <a:r>
              <a:rPr lang="ru-RU" sz="3200" b="1" u="sng" dirty="0" smtClean="0"/>
              <a:t>кабинет № 23</a:t>
            </a:r>
            <a:endParaRPr lang="ru-RU" sz="32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199" y="4971309"/>
            <a:ext cx="1066892" cy="1493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340" y="2307126"/>
            <a:ext cx="1359526" cy="1493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816" y="90000"/>
            <a:ext cx="1054699" cy="1158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34" y="150351"/>
            <a:ext cx="11583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515627" y="362811"/>
            <a:ext cx="8902429" cy="68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 начальных классов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Таова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кабинет № 43;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1б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 начальных классов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Оксана Ивановна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кабинет № 37;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учитель начальных классов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Осипова Анна Сергеевна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кабинет № 39;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учитель начальных классов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Коробова Дарья Александровна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кабинет № 49.</a:t>
            </a:r>
          </a:p>
        </p:txBody>
      </p:sp>
    </p:spTree>
    <p:extLst>
      <p:ext uri="{BB962C8B-B14F-4D97-AF65-F5344CB8AC3E}">
        <p14:creationId xmlns:p14="http://schemas.microsoft.com/office/powerpoint/2010/main" val="22393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8086" y="2213539"/>
            <a:ext cx="864096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5"/>
          <a:srcRect b="4649"/>
          <a:stretch/>
        </p:blipFill>
        <p:spPr bwMode="auto">
          <a:xfrm>
            <a:off x="1346200" y="0"/>
            <a:ext cx="92412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5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2182961" y="732467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37022" y="134990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1030" y="1534025"/>
            <a:ext cx="113955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электронной форме посредством Портала gu.spb.ru.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2.Лично в образовательную организацию.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электронной форме посредством ЕПГУ.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4.Через операторов почтовой связи общего пользования заказным письмом с уведомлением о вручении.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 структурном подразделении МФЦ (любое МФЦ города).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659" y="1684866"/>
            <a:ext cx="990823" cy="990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527" y="3295581"/>
            <a:ext cx="1001501" cy="10015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290" y="4938196"/>
            <a:ext cx="2402310" cy="1120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r="17628"/>
          <a:stretch/>
        </p:blipFill>
        <p:spPr>
          <a:xfrm>
            <a:off x="10092070" y="5776872"/>
            <a:ext cx="2034616" cy="10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41699" y="1284514"/>
            <a:ext cx="10450285" cy="407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buFont typeface="Arial" charset="0"/>
              <a:buNone/>
              <a:tabLst>
                <a:tab pos="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buFont typeface="Arial" charset="0"/>
              <a:buNone/>
              <a:tabLst>
                <a:tab pos="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подачи электронного заявления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через</a:t>
            </a:r>
          </a:p>
          <a:p>
            <a:pPr marL="457200" indent="-457200" algn="ctr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8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</a:t>
            </a:r>
            <a:r>
              <a:rPr lang="ru-RU" sz="28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«Государственные и муниципальные </a:t>
            </a:r>
            <a:r>
              <a:rPr lang="ru-RU" sz="28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 внимание, что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2113185" y="1209977"/>
            <a:ext cx="7707312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286426" y="2800282"/>
            <a:ext cx="11360832" cy="214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50000"/>
              </a:lnSpc>
              <a:defRPr/>
            </a:pPr>
            <a:r>
              <a:rPr lang="ru-RU" dirty="0" smtClean="0"/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заполняется специалистами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 3" pitchFamily="18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2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chool252.ru/images/stories/engineer_class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83" y="188796"/>
            <a:ext cx="1358983" cy="14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</a:extLst>
          </a:blip>
          <a:srcRect l="33437" t="30031" r="57100" b="44127"/>
          <a:stretch/>
        </p:blipFill>
        <p:spPr bwMode="auto">
          <a:xfrm>
            <a:off x="286882" y="188796"/>
            <a:ext cx="1059318" cy="1496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2113185" y="94563"/>
            <a:ext cx="7707312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286426" y="1684867"/>
            <a:ext cx="11360832" cy="4759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ru-RU" b="1" dirty="0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   Родитель (законный представитель) предоставляет следующие документы: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 3" pitchFamily="18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59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726" y="2434241"/>
            <a:ext cx="1359526" cy="14936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4561" y="296483"/>
            <a:ext cx="13199692" cy="6261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комиссии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/>
              <a:t>по приёму заявлений в первый класс на 2025/2026 учебный год</a:t>
            </a:r>
            <a:br>
              <a:rPr lang="ru-RU" sz="2800" b="1" dirty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9120"/>
            <a:ext cx="10515600" cy="608887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вторник- </a:t>
            </a:r>
            <a:r>
              <a:rPr lang="ru-RU" dirty="0" smtClean="0"/>
              <a:t>  </a:t>
            </a:r>
            <a:r>
              <a:rPr lang="ru-RU" dirty="0"/>
              <a:t>14.00-18 .00 час.</a:t>
            </a:r>
          </a:p>
          <a:p>
            <a:r>
              <a:rPr lang="ru-RU" b="1" dirty="0" smtClean="0"/>
              <a:t>пятница-</a:t>
            </a:r>
            <a:r>
              <a:rPr lang="ru-RU" dirty="0" smtClean="0"/>
              <a:t>   </a:t>
            </a:r>
            <a:r>
              <a:rPr lang="ru-RU" dirty="0"/>
              <a:t>15.00 – 17.30 час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u="sng" dirty="0">
                <a:solidFill>
                  <a:srgbClr val="FF0000"/>
                </a:solidFill>
              </a:rPr>
              <a:t>Состав комиссии  по приёму заявлений в первый класс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/>
              <a:t>Председатель комиссии</a:t>
            </a:r>
            <a:r>
              <a:rPr lang="ru-RU" dirty="0"/>
              <a:t>   Романенко С.А., директор школы.</a:t>
            </a:r>
          </a:p>
          <a:p>
            <a:r>
              <a:rPr lang="ru-RU" b="1" dirty="0"/>
              <a:t>Члены  комиссии:</a:t>
            </a:r>
            <a:r>
              <a:rPr lang="ru-RU" dirty="0"/>
              <a:t>         </a:t>
            </a:r>
            <a:r>
              <a:rPr lang="ru-RU" dirty="0" smtClean="0"/>
              <a:t> Киселева </a:t>
            </a:r>
            <a:r>
              <a:rPr lang="ru-RU" dirty="0"/>
              <a:t>С.В., зам. директора по УР;</a:t>
            </a:r>
          </a:p>
          <a:p>
            <a:r>
              <a:rPr lang="ru-RU" dirty="0"/>
              <a:t>                                            </a:t>
            </a:r>
            <a:r>
              <a:rPr lang="ru-RU" dirty="0" err="1"/>
              <a:t>Таова</a:t>
            </a:r>
            <a:r>
              <a:rPr lang="ru-RU" dirty="0"/>
              <a:t> Е.А., учитель начальных классов;</a:t>
            </a:r>
          </a:p>
          <a:p>
            <a:r>
              <a:rPr lang="ru-RU" dirty="0"/>
              <a:t>                                            Артемьева О.И., учитель начальных классов;</a:t>
            </a:r>
          </a:p>
          <a:p>
            <a:r>
              <a:rPr lang="ru-RU" dirty="0"/>
              <a:t>                                            Осипова А.С., учитель начальных классов;</a:t>
            </a:r>
          </a:p>
          <a:p>
            <a:r>
              <a:rPr lang="ru-RU" dirty="0"/>
              <a:t>                                             Коробова Д.А., учитель начальных классов;</a:t>
            </a:r>
          </a:p>
          <a:p>
            <a:r>
              <a:rPr lang="ru-RU" dirty="0"/>
              <a:t>                                           </a:t>
            </a:r>
            <a:r>
              <a:rPr lang="ru-RU" dirty="0" smtClean="0"/>
              <a:t>  </a:t>
            </a:r>
            <a:r>
              <a:rPr lang="ru-RU" dirty="0" err="1" smtClean="0"/>
              <a:t>Можаева</a:t>
            </a:r>
            <a:r>
              <a:rPr lang="ru-RU" dirty="0" smtClean="0"/>
              <a:t> </a:t>
            </a:r>
            <a:r>
              <a:rPr lang="ru-RU" dirty="0"/>
              <a:t>Н.Л., секретарь директора.</a:t>
            </a:r>
          </a:p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Прием заявлений в ГБОУ СОШ № 252 производится  по адресу</a:t>
            </a:r>
            <a:r>
              <a:rPr lang="ru-RU" dirty="0"/>
              <a:t>:  </a:t>
            </a:r>
            <a:endParaRPr lang="ru-RU" dirty="0" smtClean="0"/>
          </a:p>
          <a:p>
            <a:r>
              <a:rPr lang="ru-RU" dirty="0" smtClean="0"/>
              <a:t>ул</a:t>
            </a:r>
            <a:r>
              <a:rPr lang="ru-RU" dirty="0"/>
              <a:t>. </a:t>
            </a:r>
            <a:r>
              <a:rPr lang="ru-RU" dirty="0" err="1"/>
              <a:t>Тамбасова</a:t>
            </a:r>
            <a:r>
              <a:rPr lang="ru-RU" dirty="0"/>
              <a:t>, д.2, корп. 4, кабинет № 41(4 этаж).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4818"/>
            <a:ext cx="106079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8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1922</Words>
  <Application>Microsoft Office PowerPoint</Application>
  <PresentationFormat>Широкоэкранный</PresentationFormat>
  <Paragraphs>242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SimSun-ExtB</vt:lpstr>
      <vt:lpstr>Arial</vt:lpstr>
      <vt:lpstr>ArialMT</vt:lpstr>
      <vt:lpstr>Calibri</vt:lpstr>
      <vt:lpstr>Calibri Light</vt:lpstr>
      <vt:lpstr>Century Gothic</vt:lpstr>
      <vt:lpstr>MS Mincho</vt:lpstr>
      <vt:lpstr>Sylfaen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работы комиссии по приёму заявлений в первый класс на 2025/2026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Часы приёма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21</cp:revision>
  <dcterms:created xsi:type="dcterms:W3CDTF">2025-02-05T20:32:08Z</dcterms:created>
  <dcterms:modified xsi:type="dcterms:W3CDTF">2025-02-10T08:41:48Z</dcterms:modified>
</cp:coreProperties>
</file>