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59" r:id="rId2"/>
    <p:sldId id="261" r:id="rId3"/>
    <p:sldId id="260" r:id="rId4"/>
    <p:sldId id="300" r:id="rId5"/>
    <p:sldId id="263" r:id="rId6"/>
    <p:sldId id="264" r:id="rId7"/>
    <p:sldId id="267" r:id="rId8"/>
    <p:sldId id="272" r:id="rId9"/>
    <p:sldId id="265" r:id="rId10"/>
    <p:sldId id="273" r:id="rId11"/>
    <p:sldId id="298" r:id="rId12"/>
    <p:sldId id="299" r:id="rId13"/>
    <p:sldId id="266" r:id="rId14"/>
    <p:sldId id="268" r:id="rId15"/>
    <p:sldId id="270" r:id="rId16"/>
    <p:sldId id="301" r:id="rId17"/>
    <p:sldId id="302" r:id="rId18"/>
    <p:sldId id="277" r:id="rId19"/>
    <p:sldId id="276" r:id="rId20"/>
    <p:sldId id="275" r:id="rId21"/>
    <p:sldId id="274" r:id="rId22"/>
    <p:sldId id="281" r:id="rId23"/>
    <p:sldId id="282" r:id="rId24"/>
    <p:sldId id="271" r:id="rId25"/>
    <p:sldId id="280" r:id="rId26"/>
    <p:sldId id="279" r:id="rId27"/>
    <p:sldId id="288" r:id="rId28"/>
    <p:sldId id="286" r:id="rId29"/>
    <p:sldId id="285" r:id="rId30"/>
    <p:sldId id="283" r:id="rId31"/>
    <p:sldId id="291" r:id="rId32"/>
    <p:sldId id="292" r:id="rId33"/>
    <p:sldId id="290" r:id="rId34"/>
    <p:sldId id="295" r:id="rId35"/>
    <p:sldId id="287" r:id="rId36"/>
    <p:sldId id="293" r:id="rId37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23" d="100"/>
          <a:sy n="123" d="100"/>
        </p:scale>
        <p:origin x="114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774F7C-BDE9-4696-B423-E8E4E79EFA68}" type="datetimeFigureOut">
              <a:rPr lang="ru-RU" smtClean="0"/>
              <a:t>09.02.2026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15AA9E-1C13-4513-93AD-8BC0BE573E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64360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69A348-5F05-4343-BF6B-A72F9662E3F2}" type="slidenum">
              <a:rPr lang="ru-RU" smtClean="0"/>
              <a:pPr>
                <a:defRPr/>
              </a:pPr>
              <a:t>12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252736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95AA-1DDD-454C-A3F5-5D9874F1D34A}" type="datetimeFigureOut">
              <a:rPr lang="ru-RU" smtClean="0"/>
              <a:t>09.02.2026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14FC3-123C-4805-8919-9E31501062C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3142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95AA-1DDD-454C-A3F5-5D9874F1D34A}" type="datetimeFigureOut">
              <a:rPr lang="ru-RU" smtClean="0"/>
              <a:t>09.02.2026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14FC3-123C-4805-8919-9E31501062C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64511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95AA-1DDD-454C-A3F5-5D9874F1D34A}" type="datetimeFigureOut">
              <a:rPr lang="ru-RU" smtClean="0"/>
              <a:t>09.02.2026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14FC3-123C-4805-8919-9E31501062C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42242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95AA-1DDD-454C-A3F5-5D9874F1D34A}" type="datetimeFigureOut">
              <a:rPr lang="ru-RU" smtClean="0"/>
              <a:t>09.02.2026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14FC3-123C-4805-8919-9E31501062C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61692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95AA-1DDD-454C-A3F5-5D9874F1D34A}" type="datetimeFigureOut">
              <a:rPr lang="ru-RU" smtClean="0"/>
              <a:t>09.02.2026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14FC3-123C-4805-8919-9E31501062C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3097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95AA-1DDD-454C-A3F5-5D9874F1D34A}" type="datetimeFigureOut">
              <a:rPr lang="ru-RU" smtClean="0"/>
              <a:t>09.02.2026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14FC3-123C-4805-8919-9E31501062C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40192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95AA-1DDD-454C-A3F5-5D9874F1D34A}" type="datetimeFigureOut">
              <a:rPr lang="ru-RU" smtClean="0"/>
              <a:t>09.02.2026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14FC3-123C-4805-8919-9E31501062C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01854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95AA-1DDD-454C-A3F5-5D9874F1D34A}" type="datetimeFigureOut">
              <a:rPr lang="ru-RU" smtClean="0"/>
              <a:t>09.02.2026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14FC3-123C-4805-8919-9E31501062C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37981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95AA-1DDD-454C-A3F5-5D9874F1D34A}" type="datetimeFigureOut">
              <a:rPr lang="ru-RU" smtClean="0"/>
              <a:t>09.02.2026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14FC3-123C-4805-8919-9E31501062C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01379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95AA-1DDD-454C-A3F5-5D9874F1D34A}" type="datetimeFigureOut">
              <a:rPr lang="ru-RU" smtClean="0"/>
              <a:t>09.02.2026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14FC3-123C-4805-8919-9E31501062C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085860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95AA-1DDD-454C-A3F5-5D9874F1D34A}" type="datetimeFigureOut">
              <a:rPr lang="ru-RU" smtClean="0"/>
              <a:t>09.02.2026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14FC3-123C-4805-8919-9E31501062C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70773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8F95AA-1DDD-454C-A3F5-5D9874F1D34A}" type="datetimeFigureOut">
              <a:rPr lang="ru-RU" smtClean="0"/>
              <a:t>09.02.2026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914FC3-123C-4805-8919-9E31501062C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61353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https://pbs.twimg.com/profile_images/652937655336992768/PAusvIdf_400x400.png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4.png"/><Relationship Id="rId7" Type="http://schemas.openxmlformats.org/officeDocument/2006/relationships/image" Target="../media/image1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jpeg"/><Relationship Id="rId4" Type="http://schemas.microsoft.com/office/2007/relationships/hdphoto" Target="../media/hdphoto1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jpeg"/><Relationship Id="rId4" Type="http://schemas.microsoft.com/office/2007/relationships/hdphoto" Target="../media/hdphoto1.wdp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microsoft.com/office/2007/relationships/hdphoto" Target="../media/hdphoto1.wdp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microsoft.com/office/2007/relationships/hdphoto" Target="../media/hdphoto1.wdp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microsoft.com/office/2007/relationships/hdphoto" Target="../media/hdphoto1.wdp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28.png"/><Relationship Id="rId4" Type="http://schemas.microsoft.com/office/2007/relationships/hdphoto" Target="../media/hdphoto1.wdp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school252@mail.ru" TargetMode="External"/><Relationship Id="rId4" Type="http://schemas.microsoft.com/office/2007/relationships/hdphoto" Target="../media/hdphoto1.wdp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8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1.png"/><Relationship Id="rId4" Type="http://schemas.microsoft.com/office/2007/relationships/hdphoto" Target="../media/hdphoto1.wdp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Picture background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18" r="19490"/>
          <a:stretch/>
        </p:blipFill>
        <p:spPr bwMode="auto">
          <a:xfrm>
            <a:off x="1377544" y="246902"/>
            <a:ext cx="1051648" cy="116033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Рисунок 4" descr="http://school252.ru/images/stories/engineer_class_logo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3454" y="301622"/>
            <a:ext cx="1207347" cy="1323417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Рисунок 6" descr="https://avatars.mds.yandex.net/i?id=d511f33165e66b025a4344a63bb9600afb74ec16-8486579-images-thumbs&amp;n=13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368" y="5080083"/>
            <a:ext cx="1160828" cy="1201146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5971695" y="5080083"/>
            <a:ext cx="992844" cy="142792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Рисунок 9" descr="https://pbs.twimg.com/profile_images/652937655336992768/PAusvIdf_400x400.png"/>
          <p:cNvPicPr/>
          <p:nvPr/>
        </p:nvPicPr>
        <p:blipFill>
          <a:blip r:embed="rId7" r:link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6828" y="4771959"/>
            <a:ext cx="1371600" cy="136271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/>
          <p:cNvSpPr txBox="1"/>
          <p:nvPr/>
        </p:nvSpPr>
        <p:spPr>
          <a:xfrm>
            <a:off x="3248096" y="145715"/>
            <a:ext cx="5447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Государственное бюджетное общеобразовательное учреждение средняя общеобразовательная школа № 252 Красносельского района Санкт-Петербурга</a:t>
            </a:r>
            <a:endParaRPr lang="ru-RU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7"/>
          <p:cNvSpPr>
            <a:spLocks noChangeArrowheads="1"/>
          </p:cNvSpPr>
          <p:nvPr/>
        </p:nvSpPr>
        <p:spPr bwMode="auto">
          <a:xfrm>
            <a:off x="2119937" y="1780924"/>
            <a:ext cx="7703517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/>
            <a:r>
              <a:rPr lang="ru-RU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Организация</a:t>
            </a:r>
          </a:p>
          <a:p>
            <a:pPr algn="ctr"/>
            <a:r>
              <a:rPr lang="ru-RU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приёма в 1 класс</a:t>
            </a:r>
          </a:p>
          <a:p>
            <a:pPr algn="ctr"/>
            <a:r>
              <a:rPr lang="ru-RU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 </a:t>
            </a:r>
            <a:r>
              <a:rPr lang="ru-RU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202</a:t>
            </a:r>
            <a:r>
              <a:rPr lang="en-US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ru-RU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-202</a:t>
            </a:r>
            <a:r>
              <a:rPr lang="en-US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ru-RU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учебный </a:t>
            </a:r>
            <a:r>
              <a:rPr lang="ru-RU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год</a:t>
            </a:r>
            <a:endParaRPr lang="ru-RU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angle 8"/>
          <p:cNvSpPr>
            <a:spLocks noChangeArrowheads="1"/>
          </p:cNvSpPr>
          <p:nvPr/>
        </p:nvSpPr>
        <p:spPr bwMode="auto">
          <a:xfrm>
            <a:off x="2483782" y="3901413"/>
            <a:ext cx="698519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ru-RU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Информация </a:t>
            </a: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для родителей (законных представителей) </a:t>
            </a:r>
            <a:endParaRPr lang="ru-RU" sz="2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будущих </a:t>
            </a: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первоклассников</a:t>
            </a:r>
          </a:p>
        </p:txBody>
      </p:sp>
    </p:spTree>
    <p:extLst>
      <p:ext uri="{BB962C8B-B14F-4D97-AF65-F5344CB8AC3E}">
        <p14:creationId xmlns:p14="http://schemas.microsoft.com/office/powerpoint/2010/main" val="2494182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5343" y="4629666"/>
            <a:ext cx="990801" cy="102973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Объект 2"/>
          <p:cNvSpPr txBox="1">
            <a:spLocks/>
          </p:cNvSpPr>
          <p:nvPr/>
        </p:nvSpPr>
        <p:spPr>
          <a:xfrm>
            <a:off x="1346200" y="215487"/>
            <a:ext cx="9241283" cy="17992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ru-RU" sz="2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Приказ Министерства просвещения РФ </a:t>
            </a:r>
            <a:r>
              <a:rPr lang="ru-RU" sz="2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от 02.09.2020 № 458 « Об утверждении порядка приема на обучение по образовательным программам начального общего, основного общего и среднего общего образования».</a:t>
            </a:r>
            <a:endParaRPr lang="ru-RU" sz="2600" dirty="0"/>
          </a:p>
        </p:txBody>
      </p:sp>
      <p:sp>
        <p:nvSpPr>
          <p:cNvPr id="6" name="Объект 2"/>
          <p:cNvSpPr txBox="1">
            <a:spLocks/>
          </p:cNvSpPr>
          <p:nvPr/>
        </p:nvSpPr>
        <p:spPr>
          <a:xfrm>
            <a:off x="286883" y="2014741"/>
            <a:ext cx="11659583" cy="436098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2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Распоряжение Комитета по образованию </a:t>
            </a:r>
            <a:r>
              <a:rPr lang="ru-RU" sz="2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от 31.03.2021 № 879-р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2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« Об утверждении регламента образовательных организаций, реализующие программы начального общего, основного общего, среднего общего образования, находящихся в ведении исполнительных органов государственной власти Санкт-Петербурга, по предоставлению услуги по зачислению в образовательные организации , реализующие программы начального общего, основного общего и среднего общего образования».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2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Правила приема </a:t>
            </a:r>
            <a:r>
              <a:rPr lang="ru-RU" sz="2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 образовательное учреждение.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Распоряжением администрации Красносельского района «О закреплении муниципальных образовательных учреждений за конкретными территориями  Красносельского  района »от 16.11.2015 № 2896, с изменениями                                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от 06.02. 2026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7804" y="222438"/>
            <a:ext cx="1158340" cy="1201016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574" y="265114"/>
            <a:ext cx="1054699" cy="1158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107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1280" y="444518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90035" y="119053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Объект 2"/>
          <p:cNvSpPr txBox="1">
            <a:spLocks/>
          </p:cNvSpPr>
          <p:nvPr/>
        </p:nvSpPr>
        <p:spPr>
          <a:xfrm>
            <a:off x="576754" y="63566"/>
            <a:ext cx="9927770" cy="65518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ru-RU" sz="4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Уважаемые родители!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ru-RU" sz="4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Прием </a:t>
            </a:r>
            <a:r>
              <a:rPr lang="ru-RU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заявлений в первые классы: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ru-RU" sz="40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 этап</a:t>
            </a:r>
            <a:r>
              <a:rPr lang="ru-RU" sz="4000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ru-RU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 01.04 по 30.06.202</a:t>
            </a:r>
            <a:r>
              <a:rPr lang="en-US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ru-RU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(включительно)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ru-RU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ru-RU" sz="40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 этап</a:t>
            </a:r>
            <a:r>
              <a:rPr lang="ru-RU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с 06.07 по 05.09.202</a:t>
            </a:r>
            <a:r>
              <a:rPr lang="en-US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ru-RU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ru-RU" sz="4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endParaRPr lang="ru-RU" sz="4000" b="1" u="sng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96066" y="5011474"/>
            <a:ext cx="1164437" cy="1201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670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69742"/>
            <a:ext cx="12192000" cy="1620947"/>
          </a:xfrm>
        </p:spPr>
        <p:txBody>
          <a:bodyPr>
            <a:normAutofit fontScale="90000"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ru-RU" sz="31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ru-RU" sz="31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ru-RU" sz="3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ru-RU" sz="3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ru-RU" sz="31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 </a:t>
            </a:r>
            <a:r>
              <a:rPr lang="ru-RU" sz="3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2026–2027 учебном году в ГБОУ СОШ № 252 </a:t>
            </a:r>
            <a:r>
              <a:rPr lang="ru-RU" sz="31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ru-RU" sz="31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ru-RU" sz="31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планируется </a:t>
            </a:r>
            <a:r>
              <a:rPr lang="ru-RU" sz="3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открытие </a:t>
            </a:r>
            <a:r>
              <a:rPr lang="ru-RU" sz="31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трёх </a:t>
            </a:r>
            <a:r>
              <a:rPr lang="ru-RU" sz="3100" b="1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первых классов</a:t>
            </a:r>
            <a:r>
              <a:rPr lang="ru-RU" sz="31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br>
              <a:rPr lang="ru-RU" sz="31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ru-RU" sz="3100" b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</a:t>
            </a:r>
            <a:r>
              <a:rPr lang="ru-RU" sz="3100" b="1" dirty="0" smtClean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акантных </a:t>
            </a:r>
            <a:r>
              <a:rPr lang="ru-RU" sz="3100" b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мест:</a:t>
            </a:r>
            <a:r>
              <a:rPr lang="ru-RU" sz="3100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75</a:t>
            </a:r>
            <a:r>
              <a:rPr lang="ru-RU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ru-RU" sz="2800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ru-RU" sz="2800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ru-RU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6237" y="2262752"/>
            <a:ext cx="12075763" cy="4517755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28" y="303185"/>
            <a:ext cx="1359526" cy="1493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087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Прямоугольник 9"/>
          <p:cNvSpPr>
            <a:spLocks noChangeArrowheads="1"/>
          </p:cNvSpPr>
          <p:nvPr/>
        </p:nvSpPr>
        <p:spPr bwMode="auto">
          <a:xfrm>
            <a:off x="2182961" y="732467"/>
            <a:ext cx="7413699" cy="708025"/>
          </a:xfrm>
          <a:prstGeom prst="rect">
            <a:avLst/>
          </a:prstGeo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ru-RU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Подача заявлений </a:t>
            </a:r>
            <a:r>
              <a:rPr lang="ru-RU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осуществляется:</a:t>
            </a:r>
            <a:endParaRPr lang="ru-RU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2"/>
          <p:cNvSpPr txBox="1">
            <a:spLocks noChangeArrowheads="1"/>
          </p:cNvSpPr>
          <p:nvPr/>
        </p:nvSpPr>
        <p:spPr bwMode="auto">
          <a:xfrm>
            <a:off x="2337022" y="134990"/>
            <a:ext cx="72596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Способы подачи заявлений</a:t>
            </a:r>
          </a:p>
        </p:txBody>
      </p:sp>
      <p:sp>
        <p:nvSpPr>
          <p:cNvPr id="7" name="Прямоугольник 6"/>
          <p:cNvSpPr/>
          <p:nvPr/>
        </p:nvSpPr>
        <p:spPr>
          <a:xfrm>
            <a:off x="361030" y="1534025"/>
            <a:ext cx="11395541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1.В электронной форме посредством Портала gu.spb.ru.</a:t>
            </a:r>
          </a:p>
          <a:p>
            <a:pPr>
              <a:lnSpc>
                <a:spcPct val="200000"/>
              </a:lnSpc>
            </a:pP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2.Лично в образовательную организацию.</a:t>
            </a:r>
          </a:p>
          <a:p>
            <a:pPr>
              <a:lnSpc>
                <a:spcPct val="200000"/>
              </a:lnSpc>
            </a:pP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3. В электронной форме посредством ЕПГУ.</a:t>
            </a:r>
            <a:endParaRPr lang="ru-RU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4.Через операторов почтовой связи общего пользования заказным письмом с уведомлением о вручении.</a:t>
            </a:r>
          </a:p>
          <a:p>
            <a:pPr>
              <a:lnSpc>
                <a:spcPct val="200000"/>
              </a:lnSpc>
            </a:pP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5.В структурном подразделении МФЦ (любое МФЦ города).</a:t>
            </a: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6659" y="1684866"/>
            <a:ext cx="990823" cy="990823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63527" y="3295581"/>
            <a:ext cx="1001501" cy="1001501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290" y="4938196"/>
            <a:ext cx="2402310" cy="1120442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 rotWithShape="1">
          <a:blip r:embed="rId8"/>
          <a:srcRect r="17628"/>
          <a:stretch/>
        </p:blipFill>
        <p:spPr>
          <a:xfrm>
            <a:off x="10092070" y="5776872"/>
            <a:ext cx="2034616" cy="1020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730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741699" y="1284514"/>
            <a:ext cx="10450285" cy="4071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lnSpc>
                <a:spcPct val="150000"/>
              </a:lnSpc>
              <a:buFont typeface="Arial" charset="0"/>
              <a:buNone/>
              <a:tabLst>
                <a:tab pos="0" algn="l"/>
              </a:tabLst>
            </a:pP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Особенности </a:t>
            </a:r>
            <a:endParaRPr lang="en-US" sz="2800" b="1" dirty="0">
              <a:latin typeface="Times New Roman" pitchFamily="18" charset="0"/>
              <a:cs typeface="Times New Roman" pitchFamily="18" charset="0"/>
            </a:endParaRPr>
          </a:p>
          <a:p>
            <a:pPr algn="ctr" eaLnBrk="0" hangingPunct="0">
              <a:lnSpc>
                <a:spcPct val="150000"/>
              </a:lnSpc>
              <a:buFont typeface="Arial" charset="0"/>
              <a:buNone/>
              <a:tabLst>
                <a:tab pos="0" algn="l"/>
              </a:tabLst>
            </a:pP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подачи электронного заявления </a:t>
            </a: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через</a:t>
            </a:r>
          </a:p>
          <a:p>
            <a:pPr marL="457200" indent="-457200" algn="ctr" eaLnBrk="0" hangingPunct="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ru-RU" sz="2800" b="1" dirty="0" smtClean="0">
                <a:latin typeface="Times New Roman" pitchFamily="18" charset="0"/>
                <a:ea typeface="SimSun-ExtB" pitchFamily="49" charset="-122"/>
                <a:cs typeface="Times New Roman" pitchFamily="18" charset="0"/>
              </a:rPr>
              <a:t>портал </a:t>
            </a:r>
            <a:r>
              <a:rPr lang="ru-RU" sz="2800" b="1" dirty="0">
                <a:latin typeface="Times New Roman" pitchFamily="18" charset="0"/>
                <a:ea typeface="SimSun-ExtB" pitchFamily="49" charset="-122"/>
                <a:cs typeface="Times New Roman" pitchFamily="18" charset="0"/>
              </a:rPr>
              <a:t>«Государственные и муниципальные </a:t>
            </a:r>
            <a:r>
              <a:rPr lang="ru-RU" sz="2800" b="1" dirty="0" smtClean="0">
                <a:latin typeface="Times New Roman" pitchFamily="18" charset="0"/>
                <a:ea typeface="SimSun-ExtB" pitchFamily="49" charset="-122"/>
                <a:cs typeface="Times New Roman" pitchFamily="18" charset="0"/>
              </a:rPr>
              <a:t>услуги»</a:t>
            </a:r>
          </a:p>
          <a:p>
            <a:pPr algn="ctr">
              <a:lnSpc>
                <a:spcPct val="150000"/>
              </a:lnSpc>
              <a:defRPr/>
            </a:pPr>
            <a:r>
              <a:rPr lang="ru-RU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Обращаем </a:t>
            </a:r>
            <a:r>
              <a:rPr lang="ru-RU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Ваше внимание, что </a:t>
            </a:r>
            <a:r>
              <a:rPr lang="en-US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зарегистрироваться </a:t>
            </a:r>
            <a:r>
              <a:rPr lang="ru-RU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 Портале</a:t>
            </a:r>
            <a:r>
              <a:rPr lang="ru-RU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для подачи электронного заявления необходимо заранее</a:t>
            </a:r>
            <a:r>
              <a:rPr lang="en-US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!</a:t>
            </a:r>
            <a:endParaRPr lang="en-US" sz="2800" b="1" dirty="0">
              <a:latin typeface="Times New Roman" pitchFamily="18" charset="0"/>
              <a:ea typeface="SimSun-ExtB" pitchFamily="49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912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Rectangle 2"/>
          <p:cNvSpPr txBox="1">
            <a:spLocks/>
          </p:cNvSpPr>
          <p:nvPr/>
        </p:nvSpPr>
        <p:spPr>
          <a:xfrm>
            <a:off x="2113185" y="1209977"/>
            <a:ext cx="7707312" cy="14287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50000"/>
              </a:lnSpc>
              <a:spcBef>
                <a:spcPts val="0"/>
              </a:spcBef>
            </a:pP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Особенности подачи </a:t>
            </a: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 электронного заявления через МФЦ</a:t>
            </a:r>
          </a:p>
        </p:txBody>
      </p:sp>
      <p:sp>
        <p:nvSpPr>
          <p:cNvPr id="6" name="Rectangle 3"/>
          <p:cNvSpPr txBox="1">
            <a:spLocks/>
          </p:cNvSpPr>
          <p:nvPr/>
        </p:nvSpPr>
        <p:spPr>
          <a:xfrm>
            <a:off x="286426" y="2800282"/>
            <a:ext cx="11360832" cy="21469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>
              <a:lnSpc>
                <a:spcPct val="150000"/>
              </a:lnSpc>
              <a:defRPr/>
            </a:pPr>
            <a:r>
              <a:rPr lang="ru-RU" dirty="0" smtClean="0"/>
              <a:t>    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«Многофункциональный центр предоставления государственных и муниципальных услуг» </a:t>
            </a:r>
            <a:r>
              <a:rPr lang="ru-RU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ru-RU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электронное </a:t>
            </a:r>
            <a:r>
              <a:rPr lang="ru-RU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заявление заполняется специалистами </a:t>
            </a:r>
            <a:r>
              <a:rPr lang="ru-RU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МФЦ.</a:t>
            </a:r>
            <a:endParaRPr lang="ru-RU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Font typeface="Wingdings 3" pitchFamily="18" charset="2"/>
              <a:buNone/>
            </a:pPr>
            <a:endParaRPr lang="ru-RU" dirty="0" smtClean="0"/>
          </a:p>
        </p:txBody>
      </p:sp>
    </p:spTree>
    <p:extLst>
      <p:ext uri="{BB962C8B-B14F-4D97-AF65-F5344CB8AC3E}">
        <p14:creationId xmlns:p14="http://schemas.microsoft.com/office/powerpoint/2010/main" val="327224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Rectangle 2"/>
          <p:cNvSpPr txBox="1">
            <a:spLocks/>
          </p:cNvSpPr>
          <p:nvPr/>
        </p:nvSpPr>
        <p:spPr>
          <a:xfrm>
            <a:off x="2113185" y="94563"/>
            <a:ext cx="7707312" cy="14287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50000"/>
              </a:lnSpc>
              <a:spcBef>
                <a:spcPts val="0"/>
              </a:spcBef>
            </a:pP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Особенности подачи </a:t>
            </a: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 электронного заявления через МФЦ</a:t>
            </a:r>
          </a:p>
        </p:txBody>
      </p:sp>
      <p:sp>
        <p:nvSpPr>
          <p:cNvPr id="6" name="Rectangle 3"/>
          <p:cNvSpPr txBox="1">
            <a:spLocks/>
          </p:cNvSpPr>
          <p:nvPr/>
        </p:nvSpPr>
        <p:spPr>
          <a:xfrm>
            <a:off x="286426" y="1684867"/>
            <a:ext cx="11360832" cy="47594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0"/>
              </a:spcBef>
              <a:buFont typeface="Wingdings 3" pitchFamily="18" charset="2"/>
              <a:buNone/>
            </a:pPr>
            <a:r>
              <a:rPr lang="ru-RU" b="1" dirty="0" smtClean="0">
                <a:solidFill>
                  <a:srgbClr val="EC1E0E"/>
                </a:solidFill>
                <a:latin typeface="Times New Roman" pitchFamily="18" charset="0"/>
                <a:cs typeface="Times New Roman" pitchFamily="18" charset="0"/>
              </a:rPr>
              <a:t>   Родитель (законный представитель) предоставляет следующие документы: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Оригинал документа, удостоверяющего личность родителя (законного представителя), или оригинал документа, удостоверяющего личность иностранного гражданина;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Оригинал свидетельства о рождении ребёнка или документ, подтверждающий родство заявителя.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 3" pitchFamily="18" charset="2"/>
              <a:buNone/>
            </a:pPr>
            <a:endParaRPr lang="ru-RU" dirty="0" smtClean="0"/>
          </a:p>
        </p:txBody>
      </p:sp>
    </p:spTree>
    <p:extLst>
      <p:ext uri="{BB962C8B-B14F-4D97-AF65-F5344CB8AC3E}">
        <p14:creationId xmlns:p14="http://schemas.microsoft.com/office/powerpoint/2010/main" val="4115934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Заголовок 1"/>
          <p:cNvSpPr txBox="1">
            <a:spLocks/>
          </p:cNvSpPr>
          <p:nvPr/>
        </p:nvSpPr>
        <p:spPr>
          <a:xfrm>
            <a:off x="1346200" y="554479"/>
            <a:ext cx="9241283" cy="7647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itchFamily="18" charset="0"/>
              </a:rPr>
              <a:t>Категории детей, </a:t>
            </a:r>
            <a:r>
              <a:rPr lang="ru-RU" sz="28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имеющих внеочередное право </a:t>
            </a:r>
          </a:p>
          <a:p>
            <a:r>
              <a:rPr lang="ru-RU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при зачислении в 1 класс</a:t>
            </a:r>
            <a:endParaRPr lang="ru-RU" sz="2800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Объект 2"/>
          <p:cNvSpPr txBox="1">
            <a:spLocks/>
          </p:cNvSpPr>
          <p:nvPr/>
        </p:nvSpPr>
        <p:spPr>
          <a:xfrm>
            <a:off x="242882" y="2050550"/>
            <a:ext cx="11703584" cy="27347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Дети сотрудника, погибшего (умершего) при выполнении задач в СВО либо позднее, но вследствие увечья (травмы, ранения , контузии) или заболевания, полученные  при выполнении задач в ходе проведения спецоперации (ст. 28 1 ФЗ от 02.07.2016 № 226-ФЗ «О войсках национальной гвардии РФ») - распространяется на усыновленных/удочеренных и опекаемых детей.</a:t>
            </a: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9776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Заголовок 1"/>
          <p:cNvSpPr txBox="1">
            <a:spLocks/>
          </p:cNvSpPr>
          <p:nvPr/>
        </p:nvSpPr>
        <p:spPr>
          <a:xfrm>
            <a:off x="1346200" y="554479"/>
            <a:ext cx="9241283" cy="7647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itchFamily="18" charset="0"/>
              </a:rPr>
              <a:t>Категории детей, </a:t>
            </a:r>
            <a:r>
              <a:rPr lang="ru-RU" sz="28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имеющих внеочередное право </a:t>
            </a:r>
          </a:p>
          <a:p>
            <a:r>
              <a:rPr lang="ru-RU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при зачислении в 1 класс</a:t>
            </a:r>
            <a:endParaRPr lang="ru-RU" sz="2800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Объект 2"/>
          <p:cNvSpPr txBox="1">
            <a:spLocks/>
          </p:cNvSpPr>
          <p:nvPr/>
        </p:nvSpPr>
        <p:spPr>
          <a:xfrm>
            <a:off x="242882" y="1684866"/>
            <a:ext cx="11703584" cy="51731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Дети военнослужащих ,пребывавших в добровольческих формированиях, погибших (умерших) при выполнении задач в СВО, получивших увечья (ранения, травмы, контузии) или заболевания, полученные пни выполнении задач входе проведения спецоперации (п.8 ст.24 ФЗ от 27.05.1998 № 76-ФЗ «О статусе военнослужащих») 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Дети прокуроров (п.5 ст.44 Закона РФ от 17.01.1992 № 2202-1 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«О прокуроре РФ»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Детям судей (п.3 ст.19 Закона РФ от 26.06.1992 № 3132-1 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«О статусе судей в РФ»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Дети сотрудников Следственного комитета (ч.25 ст.35 Федерального закона от 28.12.2010 « 403-ФЗ «О Следственном комитете РФ»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endParaRPr lang="ru-RU" sz="2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2750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47135" y="0"/>
            <a:ext cx="11944865" cy="620688"/>
          </a:xfrm>
        </p:spPr>
        <p:txBody>
          <a:bodyPr>
            <a:normAutofit fontScale="90000"/>
          </a:bodyPr>
          <a:lstStyle/>
          <a:p>
            <a:r>
              <a:rPr lang="ru-RU" sz="2000" b="1" dirty="0">
                <a:solidFill>
                  <a:srgbClr val="9A2F1A"/>
                </a:solidFill>
                <a:latin typeface="Times New Roman" pitchFamily="18" charset="0"/>
                <a:cs typeface="Times New Roman" pitchFamily="18" charset="0"/>
              </a:rPr>
              <a:t>Категории детей, </a:t>
            </a:r>
            <a:r>
              <a:rPr lang="ru-RU" sz="2000" b="1" u="sng" dirty="0">
                <a:solidFill>
                  <a:srgbClr val="9A2F1A"/>
                </a:solidFill>
                <a:latin typeface="Times New Roman" pitchFamily="18" charset="0"/>
                <a:cs typeface="Times New Roman" pitchFamily="18" charset="0"/>
              </a:rPr>
              <a:t>имеющих первоочередное право </a:t>
            </a:r>
            <a:r>
              <a:rPr lang="ru-RU" sz="2000" b="1" dirty="0">
                <a:solidFill>
                  <a:srgbClr val="9A2F1A"/>
                </a:solidFill>
                <a:latin typeface="Times New Roman" pitchFamily="18" charset="0"/>
                <a:cs typeface="Times New Roman" pitchFamily="18" charset="0"/>
              </a:rPr>
              <a:t>при зачислении в 1 класс</a:t>
            </a:r>
            <a:br>
              <a:rPr lang="ru-RU" sz="2000" b="1" dirty="0">
                <a:solidFill>
                  <a:srgbClr val="9A2F1A"/>
                </a:solidFill>
                <a:latin typeface="Times New Roman" pitchFamily="18" charset="0"/>
                <a:cs typeface="Times New Roman" pitchFamily="18" charset="0"/>
              </a:rPr>
            </a:br>
            <a:endParaRPr lang="ru-RU" sz="2000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04800" y="476672"/>
            <a:ext cx="11763631" cy="6264696"/>
          </a:xfrm>
        </p:spPr>
        <p:txBody>
          <a:bodyPr>
            <a:normAutofit fontScale="92500" lnSpcReduction="10000"/>
          </a:bodyPr>
          <a:lstStyle/>
          <a:p>
            <a:r>
              <a:rPr lang="ru-RU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Дети военнослужащих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и </a:t>
            </a:r>
            <a:r>
              <a:rPr lang="ru-RU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дети граждан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пребывающих в добровольческих формированиях .</a:t>
            </a:r>
          </a:p>
          <a:p>
            <a:r>
              <a:rPr lang="ru-RU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Дети (включая иждивенцев) сотрудника полиции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в том числе погибшего (умершего) из-за увечья, полученного при выполнении служебных обязанностей, или вследствие заболевания ,полученного в период прохождения службы в </a:t>
            </a:r>
            <a:r>
              <a:rPr lang="ru-RU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полиции,либо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уволенного со службы из-за увечья или иного повреждения здоровья(ч.6 ст. 46 ФЗ от 07.02.2011 № 3-ФЗ « О полиции» .</a:t>
            </a:r>
          </a:p>
          <a:p>
            <a:r>
              <a:rPr lang="ru-RU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Детям сотрудников органов внутренних дел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не являющихся сотрудниками полиции.</a:t>
            </a:r>
          </a:p>
          <a:p>
            <a:r>
              <a:rPr lang="ru-RU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Детям (в </a:t>
            </a:r>
            <a:r>
              <a:rPr lang="ru-RU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т.ч</a:t>
            </a:r>
            <a:r>
              <a:rPr lang="ru-RU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находящимся на иждивении) сотрудников некоторых федеральных органов исполнительной власти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в </a:t>
            </a:r>
            <a:r>
              <a:rPr lang="ru-RU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т.ч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погибших вследствие увечья или иного повреждения здоровья, полученных в связи с выполнением служебных обязанностей ( даже если смерть произошла в течение года после увольнения по этим причинам) или уволенного со службы из-за увечья или иного повреждения здоровья ( ч.14 ст.3 ФЗ от 30.12.2012 № 283-ФЗ « О социальных гарантиях сотрудникам некоторых федеральных органов исполнительной власти и внесение изменений в законодательные акты РФ»).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6231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Заголовок 1"/>
          <p:cNvSpPr>
            <a:spLocks noGrp="1"/>
          </p:cNvSpPr>
          <p:nvPr>
            <p:ph type="title"/>
          </p:nvPr>
        </p:nvSpPr>
        <p:spPr>
          <a:xfrm>
            <a:off x="411892" y="116632"/>
            <a:ext cx="10148902" cy="958850"/>
          </a:xfrm>
        </p:spPr>
        <p:txBody>
          <a:bodyPr/>
          <a:lstStyle/>
          <a:p>
            <a:pPr algn="ctr"/>
            <a:r>
              <a:rPr lang="ru-RU" sz="2000" b="1" dirty="0">
                <a:solidFill>
                  <a:srgbClr val="9A2F1A"/>
                </a:solidFill>
                <a:latin typeface="Times New Roman" pitchFamily="18" charset="0"/>
                <a:cs typeface="Times New Roman" pitchFamily="18" charset="0"/>
              </a:rPr>
              <a:t>Категории детей, </a:t>
            </a:r>
            <a:r>
              <a:rPr lang="ru-RU" sz="2000" b="1" u="sng" dirty="0">
                <a:solidFill>
                  <a:srgbClr val="9A2F1A"/>
                </a:solidFill>
                <a:latin typeface="Times New Roman" pitchFamily="18" charset="0"/>
                <a:cs typeface="Times New Roman" pitchFamily="18" charset="0"/>
              </a:rPr>
              <a:t>имеющих преимущественное право </a:t>
            </a:r>
            <a:r>
              <a:rPr lang="ru-RU" sz="2000" b="1" dirty="0">
                <a:solidFill>
                  <a:srgbClr val="9A2F1A"/>
                </a:solidFill>
                <a:latin typeface="Times New Roman" pitchFamily="18" charset="0"/>
                <a:cs typeface="Times New Roman" pitchFamily="18" charset="0"/>
              </a:rPr>
              <a:t>при зачислении в 1 класс</a:t>
            </a:r>
            <a:br>
              <a:rPr lang="ru-RU" sz="2000" b="1" dirty="0">
                <a:solidFill>
                  <a:srgbClr val="9A2F1A"/>
                </a:solidFill>
                <a:latin typeface="Times New Roman" pitchFamily="18" charset="0"/>
                <a:cs typeface="Times New Roman" pitchFamily="18" charset="0"/>
              </a:rPr>
            </a:br>
            <a:endParaRPr lang="ru-RU" sz="2000" b="1" dirty="0">
              <a:solidFill>
                <a:srgbClr val="9A2F1A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490" name="Объект 2"/>
          <p:cNvSpPr>
            <a:spLocks noGrp="1"/>
          </p:cNvSpPr>
          <p:nvPr>
            <p:ph idx="1"/>
          </p:nvPr>
        </p:nvSpPr>
        <p:spPr>
          <a:xfrm>
            <a:off x="0" y="786270"/>
            <a:ext cx="10935294" cy="5760417"/>
          </a:xfrm>
        </p:spPr>
        <p:txBody>
          <a:bodyPr>
            <a:normAutofit fontScale="92500" lnSpcReduction="20000"/>
          </a:bodyPr>
          <a:lstStyle/>
          <a:p>
            <a:r>
              <a:rPr lang="ru-RU" b="1" dirty="0">
                <a:latin typeface="Times New Roman" pitchFamily="18" charset="0"/>
                <a:cs typeface="Times New Roman" pitchFamily="18" charset="0"/>
              </a:rPr>
              <a:t>Дети военнослужащих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 (Федеральный закон от 27.05.1998 № 76-ФЗ </a:t>
            </a:r>
            <a:br>
              <a:rPr lang="ru-RU" dirty="0">
                <a:latin typeface="Times New Roman" pitchFamily="18" charset="0"/>
                <a:cs typeface="Times New Roman" pitchFamily="18" charset="0"/>
              </a:rPr>
            </a:br>
            <a:r>
              <a:rPr lang="ru-RU" dirty="0">
                <a:latin typeface="Times New Roman" pitchFamily="18" charset="0"/>
                <a:cs typeface="Times New Roman" pitchFamily="18" charset="0"/>
              </a:rPr>
              <a:t>«О статусе военнослужащих» ст. 19 п. 6)</a:t>
            </a:r>
          </a:p>
          <a:p>
            <a:r>
              <a:rPr lang="ru-RU" b="1" dirty="0">
                <a:latin typeface="Times New Roman" pitchFamily="18" charset="0"/>
                <a:cs typeface="Times New Roman" pitchFamily="18" charset="0"/>
              </a:rPr>
              <a:t>Дети сотрудников полиции 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(Федеральный закон от 07.02.2011 № 3-ФЗ «О полиции» ст. 46 п. 6)</a:t>
            </a:r>
          </a:p>
          <a:p>
            <a:r>
              <a:rPr lang="ru-RU" b="1" dirty="0">
                <a:latin typeface="Times New Roman" pitchFamily="18" charset="0"/>
                <a:cs typeface="Times New Roman" pitchFamily="18" charset="0"/>
              </a:rPr>
              <a:t>Дети сотрудников некоторых органов исполнительной власти 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(Федеральный закон от 30.12.2012 № 283-ФЗ «О социальных гарантиях сотрудникам некоторых федеральных органов исполнительной власти и внесении изменений в отдельных законодательные акты РФ» ст. 3 п. 14)</a:t>
            </a:r>
          </a:p>
          <a:p>
            <a:r>
              <a:rPr lang="ru-RU" b="1" dirty="0">
                <a:latin typeface="Times New Roman" pitchFamily="18" charset="0"/>
                <a:cs typeface="Times New Roman" pitchFamily="18" charset="0"/>
              </a:rPr>
              <a:t>Полнородные и </a:t>
            </a:r>
            <a:r>
              <a:rPr lang="ru-RU" b="1" dirty="0" err="1">
                <a:latin typeface="Times New Roman" pitchFamily="18" charset="0"/>
                <a:cs typeface="Times New Roman" pitchFamily="18" charset="0"/>
              </a:rPr>
              <a:t>неполнородные</a:t>
            </a:r>
            <a:r>
              <a:rPr lang="ru-RU" b="1" dirty="0">
                <a:latin typeface="Times New Roman" pitchFamily="18" charset="0"/>
                <a:cs typeface="Times New Roman" pitchFamily="18" charset="0"/>
              </a:rPr>
              <a:t> брат и (или) сестра, которые обучаются в данной общеобразовательной организации 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(ФЗ от 02.07.2021 №310-ФЗ «О внесении изменений в ст.54 Семейного кодекса РФ и ст.36и 67 ФЗ «Об образовании в РФ» </a:t>
            </a:r>
          </a:p>
          <a:p>
            <a:r>
              <a:rPr lang="ru-RU" b="1" dirty="0">
                <a:latin typeface="Times New Roman" pitchFamily="18" charset="0"/>
                <a:cs typeface="Times New Roman" pitchFamily="18" charset="0"/>
              </a:rPr>
              <a:t>Дети, родитель которых занимает штатную должность в данной общеобразовательной организации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 (распоряжение комитета по образованию СПБ от 18.11.2014 № 5208-р)</a:t>
            </a:r>
          </a:p>
          <a:p>
            <a:pPr marL="0" indent="0">
              <a:buNone/>
            </a:pPr>
            <a:r>
              <a:rPr lang="ru-RU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dirty="0">
                <a:latin typeface="Times New Roman" pitchFamily="18" charset="0"/>
                <a:cs typeface="Times New Roman" pitchFamily="18" charset="0"/>
              </a:rPr>
            </a:br>
            <a:endParaRPr lang="ru-RU" dirty="0">
              <a:latin typeface="Times New Roman" pitchFamily="18" charset="0"/>
              <a:cs typeface="Times New Roman" pitchFamily="18" charset="0"/>
            </a:endParaRPr>
          </a:p>
          <a:p>
            <a:endParaRPr lang="ru-RU" sz="2000" dirty="0"/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41318" y="260251"/>
            <a:ext cx="1359526" cy="1493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636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Прямоугольник 1"/>
          <p:cNvSpPr>
            <a:spLocks noChangeArrowheads="1"/>
          </p:cNvSpPr>
          <p:nvPr/>
        </p:nvSpPr>
        <p:spPr bwMode="auto">
          <a:xfrm>
            <a:off x="286881" y="6050014"/>
            <a:ext cx="1165958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just">
              <a:spcBef>
                <a:spcPct val="50000"/>
              </a:spcBef>
            </a:pPr>
            <a:r>
              <a:rPr lang="ru-RU" sz="20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Распоряжение </a:t>
            </a:r>
            <a:r>
              <a:rPr lang="ru-RU" sz="2000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Администрации Красносельского р-на города «О </a:t>
            </a:r>
            <a:r>
              <a:rPr lang="ru-RU" sz="20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закреплении микрорайонов  за образовательными организациями для первичного учёта </a:t>
            </a:r>
            <a:r>
              <a:rPr lang="ru-RU" sz="2000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детей…»</a:t>
            </a:r>
            <a:endParaRPr lang="ru-RU" sz="20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693863" y="157313"/>
            <a:ext cx="8587302" cy="1307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eaLnBrk="0" hangingPunct="0">
              <a:lnSpc>
                <a:spcPct val="150000"/>
              </a:lnSpc>
              <a:defRPr/>
            </a:pPr>
            <a:r>
              <a:rPr lang="ru-RU" sz="28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На 1 этапе принимаются </a:t>
            </a:r>
            <a:r>
              <a:rPr lang="ru-RU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дети, зарегистрированные на закрепленной территории:  </a:t>
            </a:r>
            <a:r>
              <a:rPr lang="ru-RU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ru-RU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286882" y="1433366"/>
            <a:ext cx="11659583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ru-RU" sz="28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</a:t>
            </a:r>
            <a:r>
              <a:rPr lang="ru-RU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ru-RU" sz="28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Ветеранов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дом  129, корпус 2.</a:t>
            </a:r>
          </a:p>
          <a:p>
            <a:pPr algn="just">
              <a:lnSpc>
                <a:spcPct val="150000"/>
              </a:lnSpc>
            </a:pPr>
            <a:r>
              <a:rPr lang="ru-RU" sz="2800" b="1" u="sng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ул</a:t>
            </a:r>
            <a:r>
              <a:rPr lang="ru-RU" sz="28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ru-RU" sz="2800" b="1" u="sng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Здоровцева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дома 10, 12, 14 .</a:t>
            </a:r>
          </a:p>
          <a:p>
            <a:pPr algn="just">
              <a:lnSpc>
                <a:spcPct val="150000"/>
              </a:lnSpc>
            </a:pPr>
            <a:r>
              <a:rPr lang="ru-RU" sz="2800" b="1" u="sng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ул</a:t>
            </a:r>
            <a:r>
              <a:rPr lang="ru-RU" sz="28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u="sng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Тамбасова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дом 1, корпус 1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стр.1</a:t>
            </a: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; дом 3, корпус 1, стр. 1; дом 2, корпуса 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1,2,3; </a:t>
            </a: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дом 4, корпуса 1,2; дом 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6, корпус </a:t>
            </a: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1, дом 8, корпуса 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1,2,4; </a:t>
            </a: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дом 10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корпус </a:t>
            </a: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</a:t>
            </a:r>
          </a:p>
          <a:p>
            <a:pPr algn="just">
              <a:lnSpc>
                <a:spcPct val="150000"/>
              </a:lnSpc>
            </a:pPr>
            <a:r>
              <a:rPr lang="ru-RU" sz="28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ул</a:t>
            </a:r>
            <a:r>
              <a:rPr lang="ru-RU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ru-RU" sz="28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Чекистов: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дома 26, 38.</a:t>
            </a:r>
          </a:p>
          <a:p>
            <a:pPr algn="just">
              <a:lnSpc>
                <a:spcPct val="150000"/>
              </a:lnSpc>
            </a:pPr>
            <a:r>
              <a:rPr lang="ru-RU" sz="28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ул</a:t>
            </a:r>
            <a:r>
              <a:rPr lang="ru-RU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ru-RU" sz="2800" b="1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Новобелецкая</a:t>
            </a: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дом 6, корпуса 1,2.</a:t>
            </a:r>
          </a:p>
        </p:txBody>
      </p:sp>
    </p:spTree>
    <p:extLst>
      <p:ext uri="{BB962C8B-B14F-4D97-AF65-F5344CB8AC3E}">
        <p14:creationId xmlns:p14="http://schemas.microsoft.com/office/powerpoint/2010/main" val="2357632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Прямоугольник 1"/>
          <p:cNvSpPr>
            <a:spLocks noChangeArrowheads="1"/>
          </p:cNvSpPr>
          <p:nvPr/>
        </p:nvSpPr>
        <p:spPr bwMode="auto">
          <a:xfrm>
            <a:off x="2387142" y="1627881"/>
            <a:ext cx="7956205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 algn="just" eaLnBrk="0" hangingPunct="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2 этап (с 06 июля </a:t>
            </a: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2025 </a:t>
            </a: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5 </a:t>
            </a: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сентября </a:t>
            </a: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2025) </a:t>
            </a:r>
            <a:endParaRPr lang="ru-RU" sz="2800" b="1" dirty="0">
              <a:latin typeface="Times New Roman" pitchFamily="18" charset="0"/>
              <a:cs typeface="Times New Roman" pitchFamily="18" charset="0"/>
            </a:endParaRPr>
          </a:p>
          <a:p>
            <a:pPr algn="just" eaLnBrk="0" hangingPunct="0">
              <a:lnSpc>
                <a:spcPct val="150000"/>
              </a:lnSpc>
              <a:defRPr/>
            </a:pP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–  подача заявлений гражданами, чьи дети </a:t>
            </a:r>
          </a:p>
          <a:p>
            <a:pPr marL="609600" indent="-609600" algn="just" eaLnBrk="0" hangingPunct="0">
              <a:lnSpc>
                <a:spcPct val="150000"/>
              </a:lnSpc>
              <a:defRPr/>
            </a:pPr>
            <a:r>
              <a:rPr lang="ru-RU" sz="2800" b="1" u="sng" dirty="0">
                <a:latin typeface="Times New Roman" pitchFamily="18" charset="0"/>
                <a:cs typeface="Times New Roman" pitchFamily="18" charset="0"/>
              </a:rPr>
              <a:t>не проживают</a:t>
            </a: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на </a:t>
            </a: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закрепленной территории </a:t>
            </a:r>
          </a:p>
        </p:txBody>
      </p:sp>
      <p:sp>
        <p:nvSpPr>
          <p:cNvPr id="6" name="Прямоугольник 2"/>
          <p:cNvSpPr>
            <a:spLocks noChangeArrowheads="1"/>
          </p:cNvSpPr>
          <p:nvPr/>
        </p:nvSpPr>
        <p:spPr bwMode="auto">
          <a:xfrm>
            <a:off x="2330672" y="4350256"/>
            <a:ext cx="7272338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609600" indent="-609600" algn="ctr" eaLnBrk="0" hangingPunct="0">
              <a:lnSpc>
                <a:spcPct val="150000"/>
              </a:lnSpc>
            </a:pPr>
            <a:r>
              <a:rPr lang="ru-RU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Основные критерии приёма – </a:t>
            </a:r>
          </a:p>
          <a:p>
            <a:pPr marL="609600" indent="-609600" algn="ctr" eaLnBrk="0" hangingPunct="0">
              <a:lnSpc>
                <a:spcPct val="150000"/>
              </a:lnSpc>
            </a:pPr>
            <a:r>
              <a:rPr lang="ru-RU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наличие свободных мест!</a:t>
            </a:r>
            <a:endParaRPr lang="en-US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Прямоугольник 3"/>
          <p:cNvSpPr>
            <a:spLocks noChangeArrowheads="1"/>
          </p:cNvSpPr>
          <p:nvPr/>
        </p:nvSpPr>
        <p:spPr bwMode="auto">
          <a:xfrm>
            <a:off x="2583085" y="275624"/>
            <a:ext cx="6767513" cy="661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609600" indent="-609600" algn="ctr" eaLnBrk="0" hangingPunct="0">
              <a:lnSpc>
                <a:spcPct val="150000"/>
              </a:lnSpc>
            </a:pP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Этапы подачи заявлений </a:t>
            </a:r>
            <a:endParaRPr lang="en-US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5382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574229" y="188796"/>
            <a:ext cx="87852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ru-RU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Предоставление документов </a:t>
            </a:r>
            <a:br>
              <a:rPr lang="ru-RU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в образовательную организацию 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92990" y="1684867"/>
            <a:ext cx="12099010" cy="49207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just" eaLnBrk="0" hangingPunct="0">
              <a:lnSpc>
                <a:spcPct val="90000"/>
              </a:lnSpc>
              <a:spcBef>
                <a:spcPct val="20000"/>
              </a:spcBef>
              <a:defRPr/>
            </a:pPr>
            <a:r>
              <a:rPr lang="ru-RU" sz="2800" dirty="0">
                <a:latin typeface="Sylfaen" pitchFamily="18" charset="0"/>
              </a:rPr>
              <a:t>   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осуществляется после получения </a:t>
            </a: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родителем приглашения</a:t>
            </a:r>
          </a:p>
          <a:p>
            <a:pPr algn="just" eaLnBrk="0" hangingPunct="0">
              <a:lnSpc>
                <a:spcPct val="90000"/>
              </a:lnSpc>
              <a:spcBef>
                <a:spcPct val="20000"/>
              </a:spcBef>
              <a:defRPr/>
            </a:pP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образовательную организацию </a:t>
            </a:r>
            <a:r>
              <a:rPr lang="ru-RU" sz="2800" b="1" i="1" u="sng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 указанием даты и </a:t>
            </a:r>
            <a:r>
              <a:rPr lang="ru-RU" sz="2800" b="1" i="1" u="sng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времени (!) приема </a:t>
            </a:r>
            <a:r>
              <a:rPr lang="ru-RU" sz="2800" b="1" i="1" u="sng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документов</a:t>
            </a:r>
            <a:r>
              <a:rPr lang="ru-RU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следующие сроки:</a:t>
            </a: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 eaLnBrk="0" hangingPunct="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  <a:defRPr/>
            </a:pP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 1 этапе – не ранее 30 дней с даты начала 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приема, </a:t>
            </a: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но не позднее  30 июня текущего года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endParaRPr lang="ru-RU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 eaLnBrk="0" hangingPunct="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  <a:defRPr/>
            </a:pP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на </a:t>
            </a: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 этапе 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не ранее 10 дней 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 даты начала приема, </a:t>
            </a:r>
            <a:b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но </a:t>
            </a: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не позднее  30 дней 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со дня подачи заявления;</a:t>
            </a:r>
          </a:p>
          <a:p>
            <a:pPr algn="ctr" eaLnBrk="0" hangingPunct="0">
              <a:lnSpc>
                <a:spcPct val="90000"/>
              </a:lnSpc>
              <a:spcBef>
                <a:spcPct val="20000"/>
              </a:spcBef>
              <a:defRPr/>
            </a:pPr>
            <a:r>
              <a:rPr lang="ru-RU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Дата </a:t>
            </a:r>
            <a:r>
              <a:rPr lang="ru-RU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 время подачи заявления не имеет </a:t>
            </a:r>
            <a:r>
              <a:rPr lang="ru-RU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значения! </a:t>
            </a:r>
          </a:p>
          <a:p>
            <a:pPr algn="ctr" eaLnBrk="0" hangingPunct="0">
              <a:lnSpc>
                <a:spcPct val="90000"/>
              </a:lnSpc>
              <a:spcBef>
                <a:spcPct val="20000"/>
              </a:spcBef>
              <a:defRPr/>
            </a:pPr>
            <a:r>
              <a:rPr lang="ru-RU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Рассылка приглашений на подачу документов </a:t>
            </a:r>
          </a:p>
          <a:p>
            <a:pPr algn="ctr" eaLnBrk="0" hangingPunct="0">
              <a:lnSpc>
                <a:spcPct val="90000"/>
              </a:lnSpc>
              <a:spcBef>
                <a:spcPct val="20000"/>
              </a:spcBef>
              <a:defRPr/>
            </a:pPr>
            <a:r>
              <a:rPr lang="ru-RU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1 класс - </a:t>
            </a:r>
            <a:r>
              <a:rPr lang="ru-RU" sz="28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19 мая по 30 июня  2026 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г.</a:t>
            </a: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1517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-61993"/>
            <a:ext cx="10515600" cy="1752681"/>
          </a:xfrm>
        </p:spPr>
        <p:txBody>
          <a:bodyPr>
            <a:normAutofit fontScale="9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b="1" dirty="0" smtClean="0">
                <a:latin typeface="Segoe UI Symbol" panose="020B0502040204020203" pitchFamily="34" charset="0"/>
                <a:ea typeface="Calibri" panose="020F0502020204030204" pitchFamily="34" charset="0"/>
                <a:cs typeface="Segoe UI Symbol" panose="020B0502040204020203" pitchFamily="34" charset="0"/>
              </a:rPr>
              <a:t/>
            </a:r>
            <a:br>
              <a:rPr lang="ru-RU" b="1" dirty="0" smtClean="0">
                <a:latin typeface="Segoe UI Symbol" panose="020B0502040204020203" pitchFamily="34" charset="0"/>
                <a:ea typeface="Calibri" panose="020F0502020204030204" pitchFamily="34" charset="0"/>
                <a:cs typeface="Segoe UI Symbol" panose="020B0502040204020203" pitchFamily="34" charset="0"/>
              </a:rPr>
            </a:br>
            <a:r>
              <a:rPr lang="ru-RU" b="1" dirty="0">
                <a:latin typeface="Segoe UI Symbol" panose="020B0502040204020203" pitchFamily="34" charset="0"/>
                <a:ea typeface="Calibri" panose="020F0502020204030204" pitchFamily="34" charset="0"/>
                <a:cs typeface="Segoe UI Symbol" panose="020B0502040204020203" pitchFamily="34" charset="0"/>
              </a:rPr>
              <a:t/>
            </a:r>
            <a:br>
              <a:rPr lang="ru-RU" b="1" dirty="0">
                <a:latin typeface="Segoe UI Symbol" panose="020B0502040204020203" pitchFamily="34" charset="0"/>
                <a:ea typeface="Calibri" panose="020F0502020204030204" pitchFamily="34" charset="0"/>
                <a:cs typeface="Segoe UI Symbol" panose="020B0502040204020203" pitchFamily="34" charset="0"/>
              </a:rPr>
            </a:br>
            <a:r>
              <a:rPr lang="ru-RU" b="1" dirty="0" smtClean="0">
                <a:latin typeface="Segoe UI Symbol" panose="020B0502040204020203" pitchFamily="34" charset="0"/>
                <a:ea typeface="Calibri" panose="020F0502020204030204" pitchFamily="34" charset="0"/>
                <a:cs typeface="Segoe UI Symbol" panose="020B0502040204020203" pitchFamily="34" charset="0"/>
              </a:rPr>
              <a:t>🕒</a:t>
            </a:r>
            <a:r>
              <a:rPr lang="ru-RU" b="1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b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График работы приёмной </a:t>
            </a:r>
            <a:r>
              <a:rPr lang="ru-RU" b="1" dirty="0" smtClean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комиссии </a:t>
            </a:r>
            <a:br>
              <a:rPr lang="ru-RU" b="1" dirty="0" smtClean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ru-RU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ru-RU" sz="4000" u="sng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 01.04.2026 г.)</a:t>
            </a:r>
            <a:r>
              <a:rPr lang="ru-RU" sz="36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ru-RU" sz="36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ru-RU" u="sng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838200" y="1690687"/>
            <a:ext cx="10515600" cy="5074323"/>
          </a:xfrm>
        </p:spPr>
        <p:txBody>
          <a:bodyPr>
            <a:normAutofit/>
          </a:bodyPr>
          <a:lstStyle/>
          <a:p>
            <a:r>
              <a:rPr lang="ru-RU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Адрес:</a:t>
            </a:r>
            <a:r>
              <a:rPr lang="ru-RU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ул. </a:t>
            </a:r>
            <a:r>
              <a:rPr lang="ru-RU" sz="4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Тамбасова</a:t>
            </a:r>
            <a:r>
              <a:rPr lang="ru-RU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д. 2, корп. 4, кабинет № 41 (4этаж</a:t>
            </a:r>
            <a:r>
              <a:rPr lang="ru-RU" sz="4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). </a:t>
            </a:r>
            <a:r>
              <a:rPr lang="ru-RU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При личном обращении просим иметь при себе документ, удостоверяющий личность</a:t>
            </a:r>
            <a:r>
              <a:rPr lang="ru-RU" sz="30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Время работы комиссии:</a:t>
            </a:r>
          </a:p>
          <a:p>
            <a:pPr marL="0" indent="0">
              <a:buNone/>
            </a:pPr>
            <a:r>
              <a:rPr lang="ru-RU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вторник — 15:00–18:00</a:t>
            </a:r>
          </a:p>
          <a:p>
            <a:pPr marL="0" indent="0">
              <a:buNone/>
            </a:pPr>
            <a:r>
              <a:rPr lang="ru-RU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пятница — 15:00–17:30</a:t>
            </a:r>
          </a:p>
          <a:p>
            <a:pPr marL="0" indent="0">
              <a:buNone/>
            </a:pPr>
            <a:r>
              <a:rPr lang="ru-RU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________________________________________</a:t>
            </a:r>
          </a:p>
          <a:p>
            <a:endParaRPr lang="ru-RU" dirty="0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981" y="5370214"/>
            <a:ext cx="1164437" cy="1201016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23315" y="67549"/>
            <a:ext cx="1054699" cy="116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902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/>
              <a:t>👥 </a:t>
            </a:r>
            <a:r>
              <a:rPr lang="ru-RU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Состав приёмной </a:t>
            </a:r>
            <a:r>
              <a:rPr lang="ru-RU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комиссии:</a:t>
            </a:r>
            <a:endParaRPr lang="ru-RU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69742" y="1825625"/>
            <a:ext cx="12018936" cy="4931636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ru-RU" sz="3200" b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Председатель комиссии:</a:t>
            </a:r>
            <a:r>
              <a:rPr lang="ru-RU" sz="3200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Романенко С.А., директор школы</a:t>
            </a:r>
            <a:endParaRPr lang="ru-RU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ru-RU" sz="3200" b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Члены комиссии:</a:t>
            </a:r>
            <a:r>
              <a:rPr lang="ru-RU" sz="3200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ru-RU" sz="3200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Киселева С.В., заместитель директора по учебной работе</a:t>
            </a:r>
            <a:b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</a:t>
            </a:r>
            <a:r>
              <a:rPr lang="ru-RU" sz="3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Можаева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Н.Л., секретарь директора</a:t>
            </a:r>
            <a:b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Гурьянова О.М., учитель начальных классов</a:t>
            </a:r>
            <a:b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Ляшенко Ю.В., учитель начальных классов</a:t>
            </a:r>
            <a:b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</a:t>
            </a:r>
            <a:r>
              <a:rPr lang="ru-RU" sz="3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Веревченкова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А.И., учитель начальных классов</a:t>
            </a:r>
            <a:endParaRPr lang="ru-RU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ru-RU" sz="3200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01073" y="4417985"/>
            <a:ext cx="1060796" cy="1493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3177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466509" y="9277"/>
            <a:ext cx="87852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Предоставление документов </a:t>
            </a:r>
            <a:br>
              <a:rPr lang="ru-RU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в образовательную организацию 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286882" y="1532673"/>
            <a:ext cx="11359469" cy="53253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just" eaLnBrk="0" hangingPunct="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</a:pPr>
            <a:r>
              <a:rPr lang="ru-RU" sz="2800" b="1" dirty="0">
                <a:solidFill>
                  <a:srgbClr val="EC1E0E"/>
                </a:solidFill>
                <a:latin typeface="Times New Roman" pitchFamily="18" charset="0"/>
                <a:cs typeface="Times New Roman" pitchFamily="18" charset="0"/>
              </a:rPr>
              <a:t>Документы предоставляются только в одну образовательную организацию</a:t>
            </a: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800" dirty="0">
                <a:latin typeface="Times New Roman" pitchFamily="18" charset="0"/>
                <a:cs typeface="Times New Roman" pitchFamily="18" charset="0"/>
              </a:rPr>
              <a:t>– при получении приглашения из нескольких ОО родителям </a:t>
            </a:r>
            <a:r>
              <a:rPr lang="ru-RU" sz="2800" u="sng" dirty="0">
                <a:latin typeface="Times New Roman" pitchFamily="18" charset="0"/>
                <a:cs typeface="Times New Roman" pitchFamily="18" charset="0"/>
              </a:rPr>
              <a:t>необходимо определиться с выбором школы;</a:t>
            </a:r>
          </a:p>
          <a:p>
            <a:pPr marL="342900" indent="-342900" algn="just" eaLnBrk="0" hangingPunct="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</a:pPr>
            <a:r>
              <a:rPr lang="ru-RU" sz="2800" dirty="0">
                <a:latin typeface="Times New Roman" pitchFamily="18" charset="0"/>
                <a:cs typeface="Times New Roman" pitchFamily="18" charset="0"/>
              </a:rPr>
              <a:t>При подаче документов в одну из выбранных школ ребенок автоматически выбывает из списка других организаций;</a:t>
            </a:r>
          </a:p>
          <a:p>
            <a:pPr marL="342900" indent="-342900" algn="just" eaLnBrk="0" hangingPunct="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</a:pP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Документы предоставляются лично родителями</a:t>
            </a:r>
            <a:r>
              <a:rPr lang="ru-RU" sz="2800" dirty="0">
                <a:latin typeface="Times New Roman" pitchFamily="18" charset="0"/>
                <a:cs typeface="Times New Roman" pitchFamily="18" charset="0"/>
              </a:rPr>
              <a:t> в соответствии с графиком приема документов; </a:t>
            </a:r>
          </a:p>
          <a:p>
            <a:pPr marL="342900" indent="-342900" eaLnBrk="0" hangingPunct="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</a:pPr>
            <a:r>
              <a:rPr lang="ru-RU" sz="2800" b="1" i="1" u="sng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В случае неявки родителя (законного представителя</a:t>
            </a:r>
            <a:r>
              <a:rPr lang="ru-RU" sz="2800" i="1" u="sng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 </a:t>
            </a:r>
            <a:br>
              <a:rPr lang="ru-RU" sz="2800" i="1" u="sng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2800" i="1" u="sng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в образовательную организацию для подачи документов в сроки, указанные в приглашении образовательной организации,</a:t>
            </a:r>
            <a:r>
              <a:rPr lang="ru-RU" sz="2800" i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ребенок выбывает из списка данной образовательной </a:t>
            </a:r>
            <a:r>
              <a:rPr lang="ru-RU" sz="28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организации (Распоряжение КО от 31.03.2021 № 879-р п.2.9.2).</a:t>
            </a:r>
            <a:endParaRPr lang="ru-RU" sz="2800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4818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Прямоугольник 2"/>
          <p:cNvSpPr>
            <a:spLocks noChangeArrowheads="1"/>
          </p:cNvSpPr>
          <p:nvPr/>
        </p:nvSpPr>
        <p:spPr bwMode="auto">
          <a:xfrm>
            <a:off x="286880" y="1727181"/>
            <a:ext cx="11659584" cy="51078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indent="114300" algn="just">
              <a:lnSpc>
                <a:spcPct val="130000"/>
              </a:lnSpc>
              <a:buFont typeface="Wingdings" pitchFamily="2" charset="2"/>
              <a:buChar char="ü"/>
            </a:pPr>
            <a:r>
              <a:rPr lang="ru-RU" sz="23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300" b="1" dirty="0">
                <a:latin typeface="Times New Roman" pitchFamily="18" charset="0"/>
                <a:cs typeface="Times New Roman" pitchFamily="18" charset="0"/>
              </a:rPr>
              <a:t>свидетельство о рождении ребенка;</a:t>
            </a:r>
          </a:p>
          <a:p>
            <a:pPr indent="114300" algn="just">
              <a:lnSpc>
                <a:spcPct val="130000"/>
              </a:lnSpc>
              <a:buFont typeface="Wingdings" pitchFamily="2" charset="2"/>
              <a:buChar char="ü"/>
            </a:pPr>
            <a:r>
              <a:rPr lang="ru-RU" sz="23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300" b="1" dirty="0">
                <a:latin typeface="Times New Roman" pitchFamily="18" charset="0"/>
                <a:cs typeface="Times New Roman" pitchFamily="18" charset="0"/>
              </a:rPr>
              <a:t>свидетельство о регистрации ребенка по месту жительства </a:t>
            </a:r>
            <a:r>
              <a:rPr lang="ru-RU" sz="2300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ru-RU" sz="2300" dirty="0" smtClean="0">
                <a:latin typeface="Times New Roman" pitchFamily="18" charset="0"/>
                <a:cs typeface="Times New Roman" pitchFamily="18" charset="0"/>
              </a:rPr>
              <a:t>формы №8 или №9)   </a:t>
            </a:r>
            <a:r>
              <a:rPr lang="ru-RU" sz="2300" b="1" dirty="0">
                <a:latin typeface="Times New Roman" pitchFamily="18" charset="0"/>
                <a:cs typeface="Times New Roman" pitchFamily="18" charset="0"/>
              </a:rPr>
              <a:t>или </a:t>
            </a:r>
            <a:r>
              <a:rPr lang="ru-RU" sz="2300" dirty="0">
                <a:latin typeface="Times New Roman" pitchFamily="18" charset="0"/>
                <a:cs typeface="Times New Roman" pitchFamily="18" charset="0"/>
              </a:rPr>
              <a:t>по месту пребывания на закреплённой </a:t>
            </a:r>
            <a:r>
              <a:rPr lang="ru-RU" sz="2300" dirty="0" smtClean="0">
                <a:latin typeface="Times New Roman" pitchFamily="18" charset="0"/>
                <a:cs typeface="Times New Roman" pitchFamily="18" charset="0"/>
              </a:rPr>
              <a:t>территории (</a:t>
            </a:r>
            <a:r>
              <a:rPr lang="ru-RU" sz="2300" dirty="0">
                <a:latin typeface="Times New Roman" pitchFamily="18" charset="0"/>
                <a:cs typeface="Times New Roman" pitchFamily="18" charset="0"/>
              </a:rPr>
              <a:t>форма </a:t>
            </a:r>
            <a:r>
              <a:rPr lang="ru-RU" sz="2300" dirty="0" smtClean="0">
                <a:latin typeface="Times New Roman" pitchFamily="18" charset="0"/>
                <a:cs typeface="Times New Roman" pitchFamily="18" charset="0"/>
              </a:rPr>
              <a:t>№3) </a:t>
            </a:r>
            <a:r>
              <a:rPr lang="ru-RU" sz="2300" b="1" dirty="0">
                <a:latin typeface="Times New Roman" pitchFamily="18" charset="0"/>
                <a:cs typeface="Times New Roman" pitchFamily="18" charset="0"/>
              </a:rPr>
              <a:t>или</a:t>
            </a:r>
            <a:r>
              <a:rPr lang="ru-RU" sz="2300" dirty="0">
                <a:latin typeface="Times New Roman" pitchFamily="18" charset="0"/>
                <a:cs typeface="Times New Roman" pitchFamily="18" charset="0"/>
              </a:rPr>
              <a:t> документ, содержащий сведения о регистрации ребёнка по месту жительства </a:t>
            </a:r>
            <a:r>
              <a:rPr lang="ru-RU" sz="2300" b="1" dirty="0">
                <a:latin typeface="Times New Roman" pitchFamily="18" charset="0"/>
                <a:cs typeface="Times New Roman" pitchFamily="18" charset="0"/>
              </a:rPr>
              <a:t>или </a:t>
            </a:r>
            <a:r>
              <a:rPr lang="ru-RU" sz="2300" dirty="0">
                <a:latin typeface="Times New Roman" pitchFamily="18" charset="0"/>
                <a:cs typeface="Times New Roman" pitchFamily="18" charset="0"/>
              </a:rPr>
              <a:t>по месту пребывания на закреплённой территории</a:t>
            </a:r>
            <a:r>
              <a:rPr lang="ru-RU" sz="2300" dirty="0" smtClean="0"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indent="114300" algn="just">
              <a:lnSpc>
                <a:spcPct val="130000"/>
              </a:lnSpc>
              <a:buFont typeface="Wingdings" pitchFamily="2" charset="2"/>
              <a:buChar char="ü"/>
            </a:pPr>
            <a:r>
              <a:rPr lang="ru-RU" sz="23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документы, </a:t>
            </a:r>
            <a:r>
              <a:rPr lang="ru-RU" sz="2300" b="1" u="sng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подтверждающие право пользования жилым помещением</a:t>
            </a:r>
            <a:r>
              <a:rPr lang="ru-RU" sz="2300" u="sng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ребенком и (или) его родителем (законным представителем) </a:t>
            </a:r>
            <a:r>
              <a:rPr lang="ru-RU" sz="23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(свидетельство о государственной регистрации права собственности на жилое помещение, договор безвозмездного пользования жилого помещения и др.).</a:t>
            </a:r>
          </a:p>
          <a:p>
            <a:pPr indent="114300" algn="just">
              <a:lnSpc>
                <a:spcPct val="130000"/>
              </a:lnSpc>
              <a:buFont typeface="Wingdings" pitchFamily="2" charset="2"/>
              <a:buNone/>
            </a:pPr>
            <a:r>
              <a:rPr lang="ru-RU" sz="23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Родители (законные представители) предоставляют </a:t>
            </a:r>
            <a:r>
              <a:rPr lang="ru-RU" sz="2300" b="1" u="sng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один из перечисленных </a:t>
            </a:r>
            <a:r>
              <a:rPr lang="ru-RU" sz="23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документов.</a:t>
            </a:r>
            <a:endParaRPr lang="ru-RU" sz="23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Box 3"/>
          <p:cNvSpPr txBox="1">
            <a:spLocks noChangeArrowheads="1"/>
          </p:cNvSpPr>
          <p:nvPr/>
        </p:nvSpPr>
        <p:spPr bwMode="auto">
          <a:xfrm>
            <a:off x="2264604" y="773094"/>
            <a:ext cx="770413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ru-RU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Родители (законные представители) предоставляют следующие документы:</a:t>
            </a:r>
          </a:p>
        </p:txBody>
      </p:sp>
      <p:sp>
        <p:nvSpPr>
          <p:cNvPr id="7" name="Прямоугольник 1"/>
          <p:cNvSpPr>
            <a:spLocks noChangeArrowheads="1"/>
          </p:cNvSpPr>
          <p:nvPr/>
        </p:nvSpPr>
        <p:spPr bwMode="auto">
          <a:xfrm>
            <a:off x="2726754" y="209889"/>
            <a:ext cx="648017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Документы для приема в 1 класс</a:t>
            </a:r>
            <a:br>
              <a:rPr lang="ru-RU" sz="2800" b="1" dirty="0">
                <a:latin typeface="Times New Roman" pitchFamily="18" charset="0"/>
                <a:cs typeface="Times New Roman" pitchFamily="18" charset="0"/>
              </a:rPr>
            </a:br>
            <a:endParaRPr lang="ru-RU" sz="2800" dirty="0"/>
          </a:p>
        </p:txBody>
      </p:sp>
    </p:spTree>
    <p:extLst>
      <p:ext uri="{BB962C8B-B14F-4D97-AF65-F5344CB8AC3E}">
        <p14:creationId xmlns:p14="http://schemas.microsoft.com/office/powerpoint/2010/main" val="1677930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882" y="5361929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10438271" y="4884782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286882" y="418400"/>
            <a:ext cx="11659584" cy="5809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indent="114300"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ru-RU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600" b="1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itchFamily="18" charset="0"/>
              </a:rPr>
              <a:t>паспорт</a:t>
            </a:r>
            <a:r>
              <a:rPr lang="ru-RU" sz="36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6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одного из родителей (законных представителей) с отметкой о регистрации по месту жительства</a:t>
            </a:r>
            <a:r>
              <a:rPr lang="ru-RU" sz="36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indent="114300"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ru-RU" sz="36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600" b="1" dirty="0" smtClean="0">
                <a:latin typeface="Times New Roman" pitchFamily="18" charset="0"/>
                <a:cs typeface="Times New Roman" pitchFamily="18" charset="0"/>
              </a:rPr>
              <a:t>документы</a:t>
            </a:r>
            <a:r>
              <a:rPr lang="ru-RU" sz="3600" b="1" dirty="0">
                <a:latin typeface="Times New Roman" pitchFamily="18" charset="0"/>
                <a:cs typeface="Times New Roman" pitchFamily="18" charset="0"/>
              </a:rPr>
              <a:t>, подтверждающие преимущественное право зачисления </a:t>
            </a:r>
            <a:r>
              <a:rPr lang="ru-RU" sz="3600" dirty="0">
                <a:latin typeface="Times New Roman" pitchFamily="18" charset="0"/>
                <a:cs typeface="Times New Roman" pitchFamily="18" charset="0"/>
              </a:rPr>
              <a:t>граждан на обучение в образовательную организацию (при наличии).</a:t>
            </a:r>
          </a:p>
          <a:p>
            <a:pPr indent="114300" algn="ctr" eaLnBrk="0" hangingPunct="0">
              <a:lnSpc>
                <a:spcPct val="150000"/>
              </a:lnSpc>
            </a:pPr>
            <a:endParaRPr lang="ru-RU" sz="3600" dirty="0">
              <a:solidFill>
                <a:srgbClr val="EC1E0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9601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99441" y="-167665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158759" y="1"/>
            <a:ext cx="9200695" cy="12321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Принятие решения о приеме </a:t>
            </a:r>
            <a:br>
              <a:rPr lang="ru-RU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     или </a:t>
            </a: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об отказе в приеме в первый класс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99440" y="1177871"/>
            <a:ext cx="12092559" cy="5594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just" eaLnBrk="0" hangingPunct="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</a:pPr>
            <a:r>
              <a:rPr lang="ru-RU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этап : Зачисление</a:t>
            </a:r>
            <a:r>
              <a:rPr lang="ru-RU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800" dirty="0">
                <a:latin typeface="Times New Roman" pitchFamily="18" charset="0"/>
                <a:cs typeface="Times New Roman" pitchFamily="18" charset="0"/>
              </a:rPr>
              <a:t>в первый класс образовательной организации 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just" eaLnBrk="0" hangingPunct="0">
              <a:lnSpc>
                <a:spcPct val="90000"/>
              </a:lnSpc>
              <a:spcBef>
                <a:spcPct val="20000"/>
              </a:spcBef>
            </a:pPr>
            <a:r>
              <a:rPr lang="ru-RU" sz="28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(при наличии полного пакета документов) 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оформляется </a:t>
            </a:r>
            <a:r>
              <a:rPr lang="ru-RU" sz="2800" dirty="0">
                <a:latin typeface="Times New Roman" pitchFamily="18" charset="0"/>
                <a:cs typeface="Times New Roman" pitchFamily="18" charset="0"/>
              </a:rPr>
              <a:t>приказом в течение 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just" eaLnBrk="0" hangingPunct="0">
              <a:lnSpc>
                <a:spcPct val="90000"/>
              </a:lnSpc>
              <a:spcBef>
                <a:spcPct val="20000"/>
              </a:spcBef>
            </a:pP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3 </a:t>
            </a: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рабочих дней после завершения приема заявлений </a:t>
            </a: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(1-3 июля 2026 г). </a:t>
            </a:r>
          </a:p>
          <a:p>
            <a:pPr algn="just" eaLnBrk="0" hangingPunct="0">
              <a:lnSpc>
                <a:spcPct val="90000"/>
              </a:lnSpc>
              <a:spcBef>
                <a:spcPct val="20000"/>
              </a:spcBef>
            </a:pPr>
            <a:endParaRPr lang="ru-RU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 eaLnBrk="0" hangingPunct="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</a:pPr>
            <a:r>
              <a:rPr lang="ru-RU" sz="2800" b="1" i="1" u="sng" dirty="0" smtClean="0">
                <a:latin typeface="Times New Roman" pitchFamily="18" charset="0"/>
                <a:cs typeface="Times New Roman" pitchFamily="18" charset="0"/>
              </a:rPr>
              <a:t>Иностранные граждане будут зачислены после проверки документов УМВД РФ  и тестирования на знание русского языка.</a:t>
            </a:r>
            <a:endParaRPr lang="ru-RU" sz="2800" b="1" i="1" u="sng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 eaLnBrk="0" hangingPunct="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</a:pPr>
            <a:endParaRPr lang="ru-RU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 eaLnBrk="0" hangingPunct="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</a:pPr>
            <a:r>
              <a:rPr lang="ru-RU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2-ом этап </a:t>
            </a: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– через 5  рабочих дней после приёма оригиналов </a:t>
            </a: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документов</a:t>
            </a:r>
          </a:p>
          <a:p>
            <a:pPr marL="342900" indent="-342900" algn="just" eaLnBrk="0" hangingPunct="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</a:pPr>
            <a:endParaRPr lang="ru-RU" sz="28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 eaLnBrk="0" hangingPunct="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</a:pPr>
            <a:r>
              <a:rPr lang="ru-RU" sz="2800" dirty="0">
                <a:latin typeface="Times New Roman" pitchFamily="18" charset="0"/>
                <a:cs typeface="Times New Roman" pitchFamily="18" charset="0"/>
              </a:rPr>
              <a:t>При принятии решения </a:t>
            </a: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об отказе</a:t>
            </a:r>
            <a:r>
              <a:rPr lang="ru-RU" sz="2800" dirty="0">
                <a:latin typeface="Times New Roman" pitchFamily="18" charset="0"/>
                <a:cs typeface="Times New Roman" pitchFamily="18" charset="0"/>
              </a:rPr>
              <a:t> в зачислении должностное лицо образовательной организации </a:t>
            </a: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в течение 3 рабочих дней</a:t>
            </a:r>
            <a:r>
              <a:rPr lang="ru-RU" sz="2800" dirty="0">
                <a:latin typeface="Times New Roman" pitchFamily="18" charset="0"/>
                <a:cs typeface="Times New Roman" pitchFamily="18" charset="0"/>
              </a:rPr>
              <a:t> после принятия такого решения направляет родителю </a:t>
            </a: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уведомление об отказе </a:t>
            </a:r>
            <a:r>
              <a:rPr lang="ru-RU" sz="2800" dirty="0">
                <a:latin typeface="Times New Roman" pitchFamily="18" charset="0"/>
                <a:cs typeface="Times New Roman" pitchFamily="18" charset="0"/>
              </a:rPr>
              <a:t>в зачислении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87543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939127" y="0"/>
            <a:ext cx="8055428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Основания </a:t>
            </a: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для  отказа в приёме документов 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245534" y="774915"/>
            <a:ext cx="11700932" cy="590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just" eaLnBrk="0" hangingPunct="0">
              <a:buFont typeface="Arial" charset="0"/>
              <a:buChar char="•"/>
            </a:pPr>
            <a:r>
              <a:rPr lang="ru-RU" sz="2600" dirty="0">
                <a:latin typeface="Times New Roman" pitchFamily="18" charset="0"/>
                <a:cs typeface="Times New Roman" pitchFamily="18" charset="0"/>
              </a:rPr>
              <a:t>обращение лица, не относящегося к категории заявителей;</a:t>
            </a:r>
          </a:p>
          <a:p>
            <a:pPr marL="342900" indent="-342900" algn="just" eaLnBrk="0" hangingPunct="0">
              <a:buFont typeface="Arial" charset="0"/>
              <a:buChar char="•"/>
            </a:pPr>
            <a:r>
              <a:rPr lang="ru-RU" sz="2600" dirty="0">
                <a:latin typeface="Times New Roman" pitchFamily="18" charset="0"/>
                <a:cs typeface="Times New Roman" pitchFamily="18" charset="0"/>
              </a:rPr>
              <a:t>подача заявления в период, отличающийся от периода предоставления услуги;</a:t>
            </a:r>
          </a:p>
          <a:p>
            <a:pPr marL="342900" indent="-342900" algn="just" eaLnBrk="0" hangingPunct="0">
              <a:buFont typeface="Arial" charset="0"/>
              <a:buChar char="•"/>
            </a:pPr>
            <a:r>
              <a:rPr lang="ru-RU" sz="2600" dirty="0">
                <a:latin typeface="Times New Roman" pitchFamily="18" charset="0"/>
                <a:cs typeface="Times New Roman" pitchFamily="18" charset="0"/>
              </a:rPr>
              <a:t>не предоставление в образовательную организацию документов, необходимых для получения услуги;</a:t>
            </a:r>
          </a:p>
          <a:p>
            <a:pPr marL="342900" indent="-342900" algn="just" eaLnBrk="0" hangingPunct="0">
              <a:buFont typeface="Arial" charset="0"/>
              <a:buChar char="•"/>
            </a:pPr>
            <a:r>
              <a:rPr lang="ru-RU" sz="2600" dirty="0">
                <a:latin typeface="Times New Roman" pitchFamily="18" charset="0"/>
                <a:cs typeface="Times New Roman" pitchFamily="18" charset="0"/>
              </a:rPr>
              <a:t>отсутствие свободных мест в образовательной организации;</a:t>
            </a:r>
          </a:p>
          <a:p>
            <a:pPr marL="342900" indent="-342900" algn="just" eaLnBrk="0" hangingPunct="0">
              <a:buFont typeface="Arial" charset="0"/>
              <a:buChar char="•"/>
            </a:pPr>
            <a:r>
              <a:rPr lang="ru-RU" sz="2600" dirty="0">
                <a:latin typeface="Times New Roman" pitchFamily="18" charset="0"/>
                <a:cs typeface="Times New Roman" pitchFamily="18" charset="0"/>
              </a:rPr>
              <a:t>наличие в электронной системе заявления, содержащего идентичные данные ребенка (идентичные фамилию, имя, отчество (при наличии), дату рождения и реквизиты свидетельства о рождении ребенка);</a:t>
            </a:r>
          </a:p>
          <a:p>
            <a:pPr marL="342900" indent="-342900" algn="just" eaLnBrk="0" hangingPunct="0">
              <a:buFont typeface="Arial" charset="0"/>
              <a:buChar char="•"/>
            </a:pPr>
            <a:r>
              <a:rPr lang="ru-RU" sz="2600" dirty="0">
                <a:latin typeface="Times New Roman" pitchFamily="18" charset="0"/>
                <a:cs typeface="Times New Roman" pitchFamily="18" charset="0"/>
              </a:rPr>
              <a:t>возрастные ограничения (</a:t>
            </a:r>
            <a:r>
              <a:rPr lang="ru-RU" sz="2600" i="1" u="sng" dirty="0">
                <a:latin typeface="Times New Roman" pitchFamily="18" charset="0"/>
                <a:cs typeface="Times New Roman" pitchFamily="18" charset="0"/>
              </a:rPr>
              <a:t>при зачислении в первые классы</a:t>
            </a:r>
            <a:r>
              <a:rPr lang="ru-RU" sz="2600" dirty="0">
                <a:latin typeface="Times New Roman" pitchFamily="18" charset="0"/>
                <a:cs typeface="Times New Roman" pitchFamily="18" charset="0"/>
              </a:rPr>
              <a:t>): получение начального общего образования в образовательных организациях начинается по достижении детьми возраста шести лет и шести месяцев при отсутствии противопоказаний по состоянию здоровья, но не позже достижения ими возраста восьми </a:t>
            </a:r>
            <a:r>
              <a:rPr lang="ru-RU" sz="2600" dirty="0" smtClean="0">
                <a:latin typeface="Times New Roman" pitchFamily="18" charset="0"/>
                <a:cs typeface="Times New Roman" pitchFamily="18" charset="0"/>
              </a:rPr>
              <a:t>лет;</a:t>
            </a:r>
          </a:p>
          <a:p>
            <a:pPr marL="342900" indent="-342900" algn="just" eaLnBrk="0" hangingPunct="0">
              <a:buFont typeface="Arial" charset="0"/>
              <a:buChar char="•"/>
            </a:pPr>
            <a:r>
              <a:rPr lang="ru-RU" sz="2600" dirty="0" smtClean="0">
                <a:latin typeface="Times New Roman" pitchFamily="18" charset="0"/>
                <a:cs typeface="Times New Roman" pitchFamily="18" charset="0"/>
              </a:rPr>
              <a:t>р</a:t>
            </a:r>
            <a:endParaRPr lang="ru-RU" sz="2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6856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Прямоугольник 1"/>
          <p:cNvSpPr>
            <a:spLocks noChangeArrowheads="1"/>
          </p:cNvSpPr>
          <p:nvPr/>
        </p:nvSpPr>
        <p:spPr bwMode="auto">
          <a:xfrm>
            <a:off x="2186210" y="188796"/>
            <a:ext cx="7777162" cy="332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</a:pP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Конфликтная  комиссия </a:t>
            </a:r>
          </a:p>
          <a:p>
            <a:pPr algn="ctr">
              <a:lnSpc>
                <a:spcPct val="150000"/>
              </a:lnSpc>
            </a:pP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находится в отделе образования  </a:t>
            </a:r>
          </a:p>
          <a:p>
            <a:pPr algn="ctr">
              <a:lnSpc>
                <a:spcPct val="150000"/>
              </a:lnSpc>
            </a:pP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Администрации </a:t>
            </a: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Красносельского района находится по </a:t>
            </a: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адресу: </a:t>
            </a: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улица Партизана Германа, дом 3</a:t>
            </a:r>
            <a:endParaRPr lang="ru-RU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Прямоугольник 3"/>
          <p:cNvSpPr>
            <a:spLocks noChangeArrowheads="1"/>
          </p:cNvSpPr>
          <p:nvPr/>
        </p:nvSpPr>
        <p:spPr bwMode="auto">
          <a:xfrm>
            <a:off x="339946" y="3030422"/>
            <a:ext cx="11469689" cy="32465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Основная </a:t>
            </a:r>
            <a:r>
              <a:rPr lang="ru-RU" sz="2800" dirty="0">
                <a:latin typeface="Times New Roman" pitchFamily="18" charset="0"/>
                <a:cs typeface="Times New Roman" pitchFamily="18" charset="0"/>
              </a:rPr>
              <a:t>задача конфликтной комиссии: обеспечение реализации права на получение общего образования детей, проживающих на территории района, в том числе урегулирование спорных вопросов при реализации права на получение общего образования.</a:t>
            </a:r>
            <a:endParaRPr lang="ru-RU" sz="2800" dirty="0">
              <a:latin typeface="Times New Roman" pitchFamily="18" charset="0"/>
              <a:ea typeface="MS Mincho" pitchFamily="49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77731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https://otradnyj-sosh.rnd.eduru.ru/media/2022/05/20/1297936377/img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5576" y="4463994"/>
            <a:ext cx="3816424" cy="2394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Рисунок 4" descr="http://school252.ru/images/stories/engineer_class_logo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Заголовок 1"/>
          <p:cNvSpPr txBox="1">
            <a:spLocks/>
          </p:cNvSpPr>
          <p:nvPr/>
        </p:nvSpPr>
        <p:spPr>
          <a:xfrm>
            <a:off x="3356172" y="552843"/>
            <a:ext cx="5541999" cy="75236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>Обновлённые стандарты ФГОС</a:t>
            </a:r>
            <a:br>
              <a:rPr lang="ru-RU" sz="2800" b="1" dirty="0" smtClean="0">
                <a:latin typeface="Times New Roman" pitchFamily="18" charset="0"/>
                <a:cs typeface="Times New Roman" pitchFamily="18" charset="0"/>
              </a:rPr>
            </a:br>
            <a:endParaRPr lang="ru-RU" sz="2800" dirty="0"/>
          </a:p>
        </p:txBody>
      </p:sp>
      <p:sp>
        <p:nvSpPr>
          <p:cNvPr id="6" name="Прямоугольник 5"/>
          <p:cNvSpPr/>
          <p:nvPr/>
        </p:nvSpPr>
        <p:spPr>
          <a:xfrm>
            <a:off x="297379" y="1721572"/>
            <a:ext cx="1165958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800" b="1" dirty="0">
                <a:solidFill>
                  <a:srgbClr val="000000"/>
                </a:solidFill>
                <a:latin typeface="ArialMT"/>
              </a:rPr>
              <a:t>• </a:t>
            </a:r>
            <a:r>
              <a:rPr lang="ru-RU" sz="28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 1 сентября 2022 года в каждой школе РФ начали </a:t>
            </a:r>
            <a:r>
              <a:rPr lang="ru-RU" sz="2800" b="1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действовать обновленные ФГОС.</a:t>
            </a:r>
            <a:endParaRPr lang="ru-RU" sz="2800" b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В обновлённых ФГОС сформулированы максимально конкретные</a:t>
            </a:r>
          </a:p>
          <a:p>
            <a:r>
              <a:rPr lang="ru-RU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требования к предметам всей школьной программы соответствующего</a:t>
            </a:r>
          </a:p>
          <a:p>
            <a:r>
              <a:rPr lang="ru-RU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уровня, позволяющие ответить на вопросы: </a:t>
            </a:r>
            <a:r>
              <a:rPr lang="ru-RU" sz="2800" dirty="0">
                <a:solidFill>
                  <a:srgbClr val="C1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что конкретно школьник</a:t>
            </a:r>
          </a:p>
          <a:p>
            <a:r>
              <a:rPr lang="ru-RU" sz="2800" dirty="0">
                <a:solidFill>
                  <a:srgbClr val="C1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будет знать, чем овладеет и что освоит.</a:t>
            </a:r>
          </a:p>
          <a:p>
            <a:r>
              <a:rPr lang="ru-RU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Расширена вариативность выбора. Наряду </a:t>
            </a:r>
            <a:endParaRPr lang="ru-RU" sz="2800" dirty="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800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 </a:t>
            </a:r>
            <a:r>
              <a:rPr lang="ru-RU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привычными </a:t>
            </a:r>
            <a:r>
              <a:rPr lang="ru-RU" sz="2800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механизмами вариативности </a:t>
            </a:r>
          </a:p>
          <a:p>
            <a:r>
              <a:rPr lang="ru-RU" sz="2800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 </a:t>
            </a:r>
            <a:r>
              <a:rPr lang="ru-RU" sz="2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школы появляется </a:t>
            </a:r>
            <a:r>
              <a:rPr lang="ru-RU" sz="2800" dirty="0">
                <a:solidFill>
                  <a:srgbClr val="C1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возможность разрабатывать и</a:t>
            </a:r>
          </a:p>
          <a:p>
            <a:r>
              <a:rPr lang="ru-RU" sz="2800" dirty="0">
                <a:solidFill>
                  <a:srgbClr val="C1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реализовывать программы углубленного </a:t>
            </a:r>
            <a:endParaRPr lang="ru-RU" sz="2800" dirty="0" smtClean="0">
              <a:solidFill>
                <a:srgbClr val="C1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800" dirty="0" smtClean="0">
                <a:solidFill>
                  <a:srgbClr val="C1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изучения отдельных предметов.</a:t>
            </a: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2" descr="G:\logo.gi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503404" y="495448"/>
            <a:ext cx="2016224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4088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286882" y="2604596"/>
            <a:ext cx="11081125" cy="49675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Clr>
                <a:srgbClr val="4F81BD"/>
              </a:buClr>
              <a:buSzPct val="100000"/>
              <a:defRPr/>
            </a:pPr>
            <a:r>
              <a:rPr lang="ru-RU" sz="2400" b="1" spc="-100" dirty="0" smtClean="0">
                <a:ln w="3200">
                  <a:solidFill>
                    <a:srgbClr val="EEECE1">
                      <a:shade val="75000"/>
                      <a:alpha val="25000"/>
                    </a:srgbClr>
                  </a:solidFill>
                  <a:prstDash val="solid"/>
                  <a:round/>
                </a:ln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Times New Roman" pitchFamily="18" charset="0"/>
              </a:rPr>
              <a:t>Цель программы:   </a:t>
            </a:r>
            <a:r>
              <a:rPr lang="ru-RU" altLang="ru-RU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Воспитание </a:t>
            </a:r>
            <a:r>
              <a:rPr lang="ru-RU" alt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гуманного, творческого, социально-активного </a:t>
            </a:r>
            <a:r>
              <a:rPr lang="ru-RU" altLang="ru-RU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человека.</a:t>
            </a:r>
            <a:endParaRPr lang="ru-RU" altLang="ru-RU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ru-RU" alt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Задачи </a:t>
            </a:r>
            <a:r>
              <a:rPr lang="ru-RU" altLang="ru-RU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программы – это формирование </a:t>
            </a:r>
            <a:r>
              <a:rPr lang="ru-RU" altLang="ru-RU" sz="2400" b="1" dirty="0">
                <a:latin typeface="Times New Roman" pitchFamily="18" charset="0"/>
                <a:cs typeface="Times New Roman" pitchFamily="18" charset="0"/>
              </a:rPr>
              <a:t>у детей: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ru-RU" altLang="ru-RU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altLang="ru-RU" sz="2400" b="1" dirty="0">
                <a:latin typeface="Times New Roman" pitchFamily="18" charset="0"/>
                <a:cs typeface="Times New Roman" pitchFamily="18" charset="0"/>
              </a:rPr>
              <a:t>познавательной активности;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ru-RU" altLang="ru-RU" sz="2400" b="1" dirty="0">
                <a:latin typeface="Times New Roman" pitchFamily="18" charset="0"/>
                <a:cs typeface="Times New Roman" pitchFamily="18" charset="0"/>
              </a:rPr>
              <a:t> творческих способностей;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ru-RU" altLang="ru-RU" sz="2400" b="1" dirty="0">
                <a:latin typeface="Times New Roman" pitchFamily="18" charset="0"/>
                <a:cs typeface="Times New Roman" pitchFamily="18" charset="0"/>
              </a:rPr>
              <a:t> умения планировать учебную работу;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ru-RU" altLang="ru-RU" sz="2400" b="1" dirty="0">
                <a:latin typeface="Times New Roman" pitchFamily="18" charset="0"/>
                <a:cs typeface="Times New Roman" pitchFamily="18" charset="0"/>
              </a:rPr>
              <a:t> умения пользоваться различными справочными материалами;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ru-RU" altLang="ru-RU" sz="2400" b="1" dirty="0">
                <a:latin typeface="Times New Roman" pitchFamily="18" charset="0"/>
                <a:cs typeface="Times New Roman" pitchFamily="18" charset="0"/>
              </a:rPr>
              <a:t> способности к самооценке и самоконтролю.</a:t>
            </a:r>
          </a:p>
          <a:p>
            <a:pPr marL="273050" indent="-273050" fontAlgn="auto">
              <a:spcBef>
                <a:spcPct val="20000"/>
              </a:spcBef>
              <a:spcAft>
                <a:spcPts val="0"/>
              </a:spcAft>
              <a:buClr>
                <a:srgbClr val="4F81BD"/>
              </a:buClr>
              <a:buSzPct val="100000"/>
              <a:defRPr/>
            </a:pPr>
            <a:endParaRPr lang="ru-RU" altLang="ru-RU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Прямоугольник 5"/>
          <p:cNvSpPr>
            <a:spLocks noChangeArrowheads="1"/>
          </p:cNvSpPr>
          <p:nvPr/>
        </p:nvSpPr>
        <p:spPr bwMode="auto">
          <a:xfrm>
            <a:off x="3122835" y="188796"/>
            <a:ext cx="5688012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buClr>
                <a:srgbClr val="000000"/>
              </a:buClr>
            </a:pPr>
            <a:r>
              <a:rPr lang="ru-RU" altLang="ru-RU" sz="2800" b="1" dirty="0">
                <a:latin typeface="Times New Roman" pitchFamily="18" charset="0"/>
                <a:cs typeface="Times New Roman" pitchFamily="18" charset="0"/>
              </a:rPr>
              <a:t>Образовательная программа  «Школа России»</a:t>
            </a:r>
            <a:endParaRPr lang="en-US" altLang="ru-RU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Рисунок 7" descr="https://prezentacii.org/upload/cloud/18/09/72477/images/screen1.jpg"/>
          <p:cNvPicPr>
            <a:picLocks noChangeAspect="1" noChangeArrowheads="1"/>
          </p:cNvPicPr>
          <p:nvPr/>
        </p:nvPicPr>
        <p:blipFill rotWithShape="1">
          <a:blip r:embed="rId5"/>
          <a:srcRect l="11546" t="51930" r="13557" b="28741"/>
          <a:stretch/>
        </p:blipFill>
        <p:spPr bwMode="auto">
          <a:xfrm>
            <a:off x="1532161" y="1142884"/>
            <a:ext cx="9055322" cy="14804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41340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3346778" y="225818"/>
            <a:ext cx="5616575" cy="645039"/>
          </a:xfrm>
          <a:prstGeom prst="rect">
            <a:avLst/>
          </a:prstGeom>
          <a:extLst/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ru-RU" alt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Предметы  учебного  плана</a:t>
            </a:r>
            <a:endParaRPr lang="ru-RU" sz="2800" i="1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2483177" y="1676400"/>
            <a:ext cx="7343775" cy="5181600"/>
          </a:xfrm>
          <a:prstGeom prst="rect">
            <a:avLst/>
          </a:prstGeom>
          <a:extLst/>
        </p:spPr>
        <p:txBody>
          <a:bodyPr vert="horz" lIns="91440" tIns="45720" rIns="91440" bIns="45720" rtlCol="0" anchor="ctr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  <a:buFontTx/>
              <a:buChar char="•"/>
              <a:defRPr/>
            </a:pPr>
            <a:r>
              <a:rPr lang="ru-RU" b="1" kern="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Русский язык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•"/>
              <a:defRPr/>
            </a:pPr>
            <a:r>
              <a:rPr lang="ru-RU" b="1" kern="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Математика                        </a:t>
            </a:r>
            <a:r>
              <a:rPr lang="ru-RU" sz="2400" b="1" kern="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Финансовая</a:t>
            </a:r>
            <a:endParaRPr lang="ru-RU" b="1" kern="0" dirty="0" smtClean="0">
              <a:effectLst>
                <a:outerShdw blurRad="38100" dist="38100" dir="2700000" algn="tl">
                  <a:srgbClr val="C0C0C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•"/>
              <a:defRPr/>
            </a:pPr>
            <a:r>
              <a:rPr lang="ru-RU" b="1" kern="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Окружающий  мир            </a:t>
            </a:r>
            <a:r>
              <a:rPr lang="ru-RU" sz="2400" b="1" kern="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грамотность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•"/>
              <a:defRPr/>
            </a:pPr>
            <a:r>
              <a:rPr lang="ru-RU" b="1" kern="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ИЗО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•"/>
              <a:defRPr/>
            </a:pPr>
            <a:r>
              <a:rPr lang="ru-RU" b="1" kern="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Технология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•"/>
              <a:defRPr/>
            </a:pPr>
            <a:r>
              <a:rPr lang="ru-RU" b="1" kern="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Физическая культура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•"/>
              <a:defRPr/>
            </a:pPr>
            <a:r>
              <a:rPr lang="ru-RU" b="1" kern="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Литературное чтение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•"/>
              <a:defRPr/>
            </a:pPr>
            <a:r>
              <a:rPr lang="ru-RU" b="1" kern="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Музыка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Times New Roman" panose="02020603050405020304" pitchFamily="18" charset="0"/>
              <a:buNone/>
              <a:defRPr/>
            </a:pPr>
            <a:endParaRPr lang="ru-RU" sz="3200" i="1" kern="0" dirty="0"/>
          </a:p>
        </p:txBody>
      </p:sp>
      <p:pic>
        <p:nvPicPr>
          <p:cNvPr id="7" name="Picture 35" descr="6a7199bc0f0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117240" y="3930650"/>
            <a:ext cx="2447925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Правая фигурная скобка 7"/>
          <p:cNvSpPr/>
          <p:nvPr/>
        </p:nvSpPr>
        <p:spPr>
          <a:xfrm>
            <a:off x="6397171" y="1684867"/>
            <a:ext cx="264886" cy="1555407"/>
          </a:xfrm>
          <a:prstGeom prst="righ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ru-RU" b="1" dirty="0"/>
          </a:p>
        </p:txBody>
      </p:sp>
    </p:spTree>
    <p:extLst>
      <p:ext uri="{BB962C8B-B14F-4D97-AF65-F5344CB8AC3E}">
        <p14:creationId xmlns:p14="http://schemas.microsoft.com/office/powerpoint/2010/main" val="1475922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668866" y="544286"/>
            <a:ext cx="11277600" cy="6053364"/>
          </a:xfrm>
          <a:prstGeom prst="rect">
            <a:avLst/>
          </a:prstGeom>
          <a:noFill/>
          <a:ln/>
          <a:extLst/>
        </p:spPr>
        <p:txBody>
          <a:bodyPr anchor="ctr"/>
          <a:lstStyle>
            <a:defPPr>
              <a:defRPr lang="ru-RU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l">
              <a:lnSpc>
                <a:spcPct val="90000"/>
              </a:lnSpc>
              <a:spcBef>
                <a:spcPct val="20000"/>
              </a:spcBef>
              <a:defRPr/>
            </a:pPr>
            <a:endParaRPr lang="ru-RU" altLang="ru-RU" sz="2800" b="1" i="1" dirty="0" smtClean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  <a:spcBef>
                <a:spcPct val="20000"/>
              </a:spcBef>
              <a:defRPr/>
            </a:pPr>
            <a:endParaRPr lang="ru-RU" altLang="ru-RU" sz="2800" b="1" i="1" dirty="0">
              <a:solidFill>
                <a:schemeClr val="tx1"/>
              </a:solidFill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defRPr/>
            </a:pPr>
            <a:r>
              <a:rPr lang="ru-RU" altLang="ru-RU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Организация обучения</a:t>
            </a:r>
            <a:endParaRPr lang="ru-RU" sz="2800" i="1" dirty="0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l">
              <a:lnSpc>
                <a:spcPct val="90000"/>
              </a:lnSpc>
              <a:spcBef>
                <a:spcPct val="20000"/>
              </a:spcBef>
              <a:defRPr/>
            </a:pPr>
            <a:endParaRPr lang="ru-RU" altLang="ru-RU" sz="2800" b="1" i="1" dirty="0" smtClean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  <a:spcBef>
                <a:spcPct val="20000"/>
              </a:spcBef>
              <a:defRPr/>
            </a:pPr>
            <a:r>
              <a:rPr lang="ru-RU" altLang="ru-RU" sz="2800" b="1" i="1" dirty="0" smtClean="0">
                <a:solidFill>
                  <a:schemeClr val="tx1"/>
                </a:solidFill>
              </a:rPr>
              <a:t> </a:t>
            </a:r>
            <a:r>
              <a:rPr lang="ru-RU" altLang="ru-RU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«Ступенчатый» режим обучения»</a:t>
            </a:r>
          </a:p>
          <a:p>
            <a:pPr algn="l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ru-RU" altLang="ru-RU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В 1 полугодии уроки </a:t>
            </a:r>
            <a:r>
              <a:rPr lang="ru-RU" altLang="ru-RU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длятся - 35 </a:t>
            </a:r>
            <a:r>
              <a:rPr lang="ru-RU" altLang="ru-RU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минут,</a:t>
            </a:r>
            <a:endParaRPr lang="en-US" altLang="ru-RU" sz="28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90000"/>
              </a:lnSpc>
              <a:spcBef>
                <a:spcPct val="20000"/>
              </a:spcBef>
              <a:defRPr/>
            </a:pPr>
            <a:r>
              <a:rPr lang="ru-RU" altLang="ru-RU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во втором  - 40 минут. </a:t>
            </a:r>
            <a:r>
              <a:rPr lang="ru-RU" altLang="ru-RU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1 четверти по 3 урока </a:t>
            </a:r>
            <a:r>
              <a:rPr lang="ru-RU" altLang="ru-RU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(Приказ от 09.10.2024 № 704)</a:t>
            </a:r>
          </a:p>
          <a:p>
            <a:pPr algn="l">
              <a:lnSpc>
                <a:spcPct val="90000"/>
              </a:lnSpc>
              <a:spcBef>
                <a:spcPct val="20000"/>
              </a:spcBef>
              <a:buFontTx/>
              <a:buChar char="•"/>
              <a:defRPr/>
            </a:pPr>
            <a:r>
              <a:rPr lang="ru-RU" altLang="ru-RU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altLang="ru-RU" sz="2800" b="1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Безотметочная</a:t>
            </a:r>
            <a:r>
              <a:rPr lang="ru-RU" altLang="ru-RU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система оценивания знаний.</a:t>
            </a:r>
          </a:p>
          <a:p>
            <a:pPr algn="just">
              <a:defRPr/>
            </a:pPr>
            <a:r>
              <a:rPr lang="ru-RU" altLang="ru-RU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Это </a:t>
            </a:r>
            <a:r>
              <a:rPr lang="ru-RU" altLang="ru-RU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оправдано тем, что ребенок находится в самом начале учебного пути. К концу первого года обучения уже можно судить о той или иной степени успешности младшего школьника.                                                                </a:t>
            </a:r>
          </a:p>
          <a:p>
            <a:pPr algn="just">
              <a:defRPr/>
            </a:pPr>
            <a:r>
              <a:rPr lang="ru-RU" altLang="ru-RU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1 классе </a:t>
            </a:r>
            <a:r>
              <a:rPr lang="ru-RU" altLang="ru-RU" sz="2800" b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основной упор</a:t>
            </a:r>
            <a:r>
              <a:rPr lang="ru-RU" altLang="ru-RU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делается на приобретение навыков учебного труда. </a:t>
            </a:r>
          </a:p>
          <a:p>
            <a:pPr algn="l">
              <a:lnSpc>
                <a:spcPct val="90000"/>
              </a:lnSpc>
              <a:spcBef>
                <a:spcPct val="20000"/>
              </a:spcBef>
              <a:buFontTx/>
              <a:buChar char="•"/>
              <a:defRPr/>
            </a:pPr>
            <a:r>
              <a:rPr lang="ru-RU" altLang="ru-RU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Домашние задания в 1 классе не задаются.</a:t>
            </a:r>
          </a:p>
          <a:p>
            <a:pPr algn="l">
              <a:lnSpc>
                <a:spcPct val="90000"/>
              </a:lnSpc>
              <a:spcBef>
                <a:spcPct val="20000"/>
              </a:spcBef>
              <a:buFontTx/>
              <a:buChar char="•"/>
              <a:defRPr/>
            </a:pPr>
            <a:r>
              <a:rPr lang="ru-RU" altLang="ru-RU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Дополнительные каникулы для первоклассников в феврале.</a:t>
            </a:r>
            <a:endParaRPr lang="ru-RU" altLang="ru-RU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90000"/>
              </a:lnSpc>
              <a:spcBef>
                <a:spcPct val="20000"/>
              </a:spcBef>
              <a:buFontTx/>
              <a:buChar char="•"/>
              <a:defRPr/>
            </a:pPr>
            <a:endParaRPr lang="ru-RU" altLang="ru-RU" sz="28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90000"/>
              </a:lnSpc>
              <a:spcBef>
                <a:spcPct val="20000"/>
              </a:spcBef>
              <a:defRPr/>
            </a:pPr>
            <a:r>
              <a:rPr lang="ru-RU" altLang="ru-RU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endParaRPr lang="ru-RU" altLang="ru-RU" sz="2800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5235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Заголовок 1">
            <a:extLst>
              <a:ext uri="{FF2B5EF4-FFF2-40B4-BE49-F238E27FC236}">
                <a16:creationId xmlns:a16="http://schemas.microsoft.com/office/drawing/2014/main" xmlns="" id="{66358145-3A85-42D7-9B76-FD7A8A01A2CA}"/>
              </a:ext>
            </a:extLst>
          </p:cNvPr>
          <p:cNvSpPr txBox="1">
            <a:spLocks/>
          </p:cNvSpPr>
          <p:nvPr/>
        </p:nvSpPr>
        <p:spPr>
          <a:xfrm>
            <a:off x="2194941" y="186395"/>
            <a:ext cx="7543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68580" indent="-68580" defTabSz="685800">
              <a:spcBef>
                <a:spcPts val="900"/>
              </a:spcBef>
              <a:spcAft>
                <a:spcPts val="150"/>
              </a:spcAft>
              <a:defRPr/>
            </a:pPr>
            <a:r>
              <a:rPr lang="ru-RU" sz="2800" b="1" dirty="0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ПОЛОЖЕНИЕ О ШКОЛЬНОЙ ФОРМЕ ГБОУ СОШ №252</a:t>
            </a:r>
            <a:br>
              <a:rPr lang="ru-RU" sz="2800" b="1" dirty="0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endParaRPr lang="ru-RU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Объект 2">
            <a:extLst>
              <a:ext uri="{FF2B5EF4-FFF2-40B4-BE49-F238E27FC236}">
                <a16:creationId xmlns:a16="http://schemas.microsoft.com/office/drawing/2014/main" xmlns="" id="{A09CD6DB-D492-4A71-93BC-22F00CC023AF}"/>
              </a:ext>
            </a:extLst>
          </p:cNvPr>
          <p:cNvSpPr txBox="1">
            <a:spLocks/>
          </p:cNvSpPr>
          <p:nvPr/>
        </p:nvSpPr>
        <p:spPr>
          <a:xfrm>
            <a:off x="178905" y="1757030"/>
            <a:ext cx="11767561" cy="51009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01800" algn="just"/>
            <a:r>
              <a:rPr lang="ru-RU" sz="2800" b="1" i="1" u="sng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Мальчики: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серый пиджак, чёрные брюки, однотонная рубашка пастельных тонов, галстук. В холодную погоду возможна замена рубашки на тонкий однотонный свитер (под пиджак).</a:t>
            </a:r>
          </a:p>
          <a:p>
            <a:pPr marL="2155825" algn="just"/>
            <a:endParaRPr lang="ru-RU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2800" b="1" i="1" u="sng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Девочки:</a:t>
            </a:r>
            <a:r>
              <a:rPr lang="ru-RU" sz="28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серый пиджак, чёрная юбка или сарафан, брюки классического покроя, однотонная блузка белого, бежевого 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или серого цвета, однотонные колготки белого или бежевого 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цвета.</a:t>
            </a:r>
          </a:p>
          <a:p>
            <a:pPr algn="l"/>
            <a:r>
              <a:rPr lang="ru-RU" sz="2800" b="1" i="1" u="sng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Сменная обувь</a:t>
            </a:r>
            <a:r>
              <a:rPr lang="ru-RU" sz="2800" b="1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должна быть чистой, соответствовать  деловому стилю.</a:t>
            </a:r>
          </a:p>
          <a:p>
            <a:pPr algn="l"/>
            <a:r>
              <a:rPr lang="ru-RU" sz="2800" b="1" i="1" u="sng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Исключить</a:t>
            </a:r>
            <a:r>
              <a:rPr lang="ru-RU" sz="2800" b="1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джинсы, футболки, спортивную обувь.</a:t>
            </a:r>
            <a:endParaRPr lang="ru-RU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427470E9-293C-4023-91D6-7F97402B03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717" y="1757031"/>
            <a:ext cx="1523083" cy="1983512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xmlns="" id="{0FE842A9-9F60-4617-A45F-162ABF48D3D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22467" y="3740543"/>
            <a:ext cx="1523999" cy="1978926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1346199" y="613413"/>
            <a:ext cx="924128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Комплект одежды для учащихся начальной школы состоит из следующих элементов одежды:</a:t>
            </a:r>
          </a:p>
        </p:txBody>
      </p:sp>
    </p:spTree>
    <p:extLst>
      <p:ext uri="{BB962C8B-B14F-4D97-AF65-F5344CB8AC3E}">
        <p14:creationId xmlns:p14="http://schemas.microsoft.com/office/powerpoint/2010/main" val="363776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1346201" y="936831"/>
            <a:ext cx="10257970" cy="3735387"/>
          </a:xfrm>
          <a:prstGeom prst="rect">
            <a:avLst/>
          </a:prstGeom>
          <a:noFill/>
          <a:ln/>
          <a:extLst/>
        </p:spPr>
        <p:txBody>
          <a:bodyPr anchor="ctr"/>
          <a:lstStyle/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ru-RU" sz="28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Внеурочная деятельность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ru-RU" sz="280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 </a:t>
            </a:r>
            <a:r>
              <a:rPr lang="ru-RU" sz="28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      - программа </a:t>
            </a:r>
            <a:r>
              <a:rPr lang="ru-RU" sz="28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«Разговоры о важном</a:t>
            </a:r>
            <a:r>
              <a:rPr lang="ru-RU" sz="28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»;</a:t>
            </a:r>
            <a:r>
              <a:rPr lang="ru-RU" sz="2800" dirty="0" smtClean="0">
                <a:latin typeface="Times New Roman" pitchFamily="18" charset="0"/>
              </a:rPr>
              <a:t> </a:t>
            </a:r>
            <a:endParaRPr lang="ru-RU" sz="2800" dirty="0">
              <a:latin typeface="Times New Roman" pitchFamily="18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ru-RU" sz="28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       - профориентация;</a:t>
            </a:r>
            <a:endParaRPr lang="ru-RU" sz="2800" b="1" dirty="0">
              <a:effectLst>
                <a:outerShdw blurRad="38100" dist="38100" dir="2700000" algn="tl">
                  <a:srgbClr val="C0C0C0"/>
                </a:outerShdw>
              </a:effectLst>
              <a:latin typeface="Times New Roman" pitchFamily="18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ru-RU" sz="28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       - развитие личности школьников.</a:t>
            </a:r>
            <a:endParaRPr lang="ru-RU" sz="2800" b="1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ru-RU" sz="28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Группы продлённого </a:t>
            </a:r>
            <a:r>
              <a:rPr lang="ru-RU" sz="28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дня (ГПД).</a:t>
            </a:r>
            <a:endParaRPr lang="ru-RU" sz="2800" b="1" dirty="0">
              <a:effectLst>
                <a:outerShdw blurRad="38100" dist="38100" dir="2700000" algn="tl">
                  <a:srgbClr val="C0C0C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ru-RU" sz="28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Занятия в кружках и студиях </a:t>
            </a:r>
            <a:r>
              <a:rPr lang="ru-RU" sz="28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отделения дополнительного образования (ОДОД).</a:t>
            </a:r>
            <a:endParaRPr lang="ru-RU" sz="2800" b="1" dirty="0">
              <a:effectLst>
                <a:outerShdw blurRad="38100" dist="38100" dir="2700000" algn="tl">
                  <a:srgbClr val="C0C0C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endParaRPr lang="ru-RU" sz="2800" i="1" dirty="0">
              <a:latin typeface="Century Gothic" pitchFamily="34" charset="0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3158554" y="275483"/>
            <a:ext cx="5616575" cy="804863"/>
          </a:xfrm>
          <a:prstGeom prst="rect">
            <a:avLst/>
          </a:prstGeom>
          <a:extLst/>
        </p:spPr>
        <p:txBody>
          <a:bodyPr/>
          <a:lstStyle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3600" kern="1200">
                <a:solidFill>
                  <a:srgbClr val="1581AA"/>
                </a:solidFill>
                <a:latin typeface="+mj-lt"/>
                <a:ea typeface="+mj-ea"/>
                <a:cs typeface="+mj-cs"/>
              </a:defRPr>
            </a:lvl1pPr>
            <a:lvl2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1581AA"/>
                </a:solidFill>
                <a:latin typeface="Century Gothic" pitchFamily="34" charset="0"/>
              </a:defRPr>
            </a:lvl2pPr>
            <a:lvl3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1581AA"/>
                </a:solidFill>
                <a:latin typeface="Century Gothic" pitchFamily="34" charset="0"/>
              </a:defRPr>
            </a:lvl3pPr>
            <a:lvl4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1581AA"/>
                </a:solidFill>
                <a:latin typeface="Century Gothic" pitchFamily="34" charset="0"/>
              </a:defRPr>
            </a:lvl4pPr>
            <a:lvl5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1581AA"/>
                </a:solidFill>
                <a:latin typeface="Century Gothic" pitchFamily="34" charset="0"/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eaLnBrk="1" hangingPunct="1">
              <a:defRPr/>
            </a:pPr>
            <a:r>
              <a:rPr lang="ru-RU" altLang="ru-RU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Вторая половина дня</a:t>
            </a:r>
            <a:endParaRPr lang="ru-RU" sz="2800" i="1" dirty="0" smtClean="0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7" name="Рисунок 5" descr="C:\Users\сарычевавн.471SPB\Desktop\My2TM7bGzmI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4785" y="4259340"/>
            <a:ext cx="3168352" cy="2366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 descr="b_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5575" y="4303593"/>
            <a:ext cx="3339744" cy="2321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8909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6" name="Group 4"/>
          <p:cNvGrpSpPr>
            <a:grpSpLocks noChangeAspect="1"/>
          </p:cNvGrpSpPr>
          <p:nvPr/>
        </p:nvGrpSpPr>
        <p:grpSpPr bwMode="auto">
          <a:xfrm>
            <a:off x="-681008" y="4712786"/>
            <a:ext cx="5464023" cy="3019405"/>
            <a:chOff x="5102" y="3317"/>
            <a:chExt cx="8328" cy="3832"/>
          </a:xfrm>
        </p:grpSpPr>
        <p:sp>
          <p:nvSpPr>
            <p:cNvPr id="7" name="AutoShape 11"/>
            <p:cNvSpPr>
              <a:spLocks noChangeAspect="1" noChangeArrowheads="1" noTextEdit="1"/>
            </p:cNvSpPr>
            <p:nvPr/>
          </p:nvSpPr>
          <p:spPr bwMode="auto">
            <a:xfrm>
              <a:off x="5102" y="3444"/>
              <a:ext cx="8328" cy="37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ru-RU"/>
            </a:p>
          </p:txBody>
        </p:sp>
        <p:pic>
          <p:nvPicPr>
            <p:cNvPr id="8" name="Picture 5" descr="4"/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9854" y="3317"/>
              <a:ext cx="1553" cy="21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0" name="Прямоугольник 9"/>
          <p:cNvSpPr/>
          <p:nvPr/>
        </p:nvSpPr>
        <p:spPr bwMode="auto">
          <a:xfrm>
            <a:off x="6925493" y="1811921"/>
            <a:ext cx="5044419" cy="3416572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82945" tIns="41473" rIns="82945" bIns="41473"/>
          <a:lstStyle/>
          <a:p>
            <a:pPr marL="187325" hangingPunct="0">
              <a:lnSpc>
                <a:spcPct val="93000"/>
              </a:lnSpc>
              <a:buClr>
                <a:srgbClr val="000000"/>
              </a:buClr>
              <a:buSzPct val="100000"/>
              <a:tabLst>
                <a:tab pos="539750" algn="l"/>
              </a:tabLst>
              <a:defRPr/>
            </a:pP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>Специалисты:</a:t>
            </a:r>
          </a:p>
          <a:p>
            <a:pPr marL="187325" hangingPunct="0">
              <a:lnSpc>
                <a:spcPct val="93000"/>
              </a:lnSpc>
              <a:buClr>
                <a:srgbClr val="000000"/>
              </a:buClr>
              <a:buSzPct val="100000"/>
              <a:buFont typeface="Arial" pitchFamily="34" charset="0"/>
              <a:buChar char="•"/>
              <a:tabLst>
                <a:tab pos="539750" algn="l"/>
              </a:tabLst>
              <a:defRPr/>
            </a:pP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педагог-психолог; </a:t>
            </a:r>
            <a:endParaRPr lang="ru-RU" sz="2800" dirty="0">
              <a:latin typeface="Times New Roman" pitchFamily="18" charset="0"/>
              <a:cs typeface="Times New Roman" pitchFamily="18" charset="0"/>
            </a:endParaRPr>
          </a:p>
          <a:p>
            <a:pPr marL="187325" hangingPunct="0">
              <a:lnSpc>
                <a:spcPct val="93000"/>
              </a:lnSpc>
              <a:buClr>
                <a:srgbClr val="000000"/>
              </a:buClr>
              <a:buSzPct val="100000"/>
              <a:buFont typeface="Arial" pitchFamily="34" charset="0"/>
              <a:buChar char="•"/>
              <a:tabLst>
                <a:tab pos="539750" algn="l"/>
              </a:tabLst>
              <a:defRPr/>
            </a:pP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социальный педагог; </a:t>
            </a:r>
            <a:endParaRPr lang="ru-RU" sz="2800" dirty="0">
              <a:latin typeface="Times New Roman" pitchFamily="18" charset="0"/>
              <a:cs typeface="Times New Roman" pitchFamily="18" charset="0"/>
            </a:endParaRPr>
          </a:p>
          <a:p>
            <a:pPr marL="187325" hangingPunct="0">
              <a:lnSpc>
                <a:spcPct val="93000"/>
              </a:lnSpc>
              <a:buClr>
                <a:srgbClr val="000000"/>
              </a:buClr>
              <a:buSzPct val="100000"/>
              <a:buFont typeface="Arial" pitchFamily="34" charset="0"/>
              <a:buChar char="•"/>
              <a:tabLst>
                <a:tab pos="539750" algn="l"/>
              </a:tabLst>
              <a:defRPr/>
            </a:pPr>
            <a:r>
              <a:rPr lang="ru-RU" sz="2800" u="sng" dirty="0">
                <a:latin typeface="Times New Roman" pitchFamily="18" charset="0"/>
                <a:cs typeface="Times New Roman" pitchFamily="18" charset="0"/>
              </a:rPr>
              <a:t>классные </a:t>
            </a:r>
            <a:r>
              <a:rPr lang="ru-RU" sz="2800" u="sng" dirty="0" smtClean="0">
                <a:latin typeface="Times New Roman" pitchFamily="18" charset="0"/>
                <a:cs typeface="Times New Roman" pitchFamily="18" charset="0"/>
              </a:rPr>
              <a:t>руководители</a:t>
            </a:r>
            <a:endParaRPr lang="ru-RU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86882" y="1764139"/>
            <a:ext cx="6331632" cy="2669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82945" tIns="41473" rIns="82945" bIns="41473">
            <a:spAutoFit/>
          </a:bodyPr>
          <a:lstStyle/>
          <a:p>
            <a:pPr algn="just"/>
            <a:r>
              <a:rPr lang="ru-RU" altLang="ru-RU" sz="2800" b="1" dirty="0" smtClean="0">
                <a:latin typeface="Times New Roman" pitchFamily="18" charset="0"/>
                <a:cs typeface="Times New Roman" pitchFamily="18" charset="0"/>
              </a:rPr>
              <a:t>Цель </a:t>
            </a:r>
            <a:r>
              <a:rPr lang="ru-RU" altLang="ru-RU" sz="28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ru-RU" altLang="ru-RU" sz="2800" b="1" dirty="0">
                <a:latin typeface="Times New Roman" pitchFamily="18" charset="0"/>
                <a:cs typeface="Times New Roman" pitchFamily="18" charset="0"/>
              </a:rPr>
              <a:t>сохранение и укрепление</a:t>
            </a:r>
          </a:p>
          <a:p>
            <a:pPr algn="just"/>
            <a:r>
              <a:rPr lang="ru-RU" altLang="ru-RU" sz="2800" b="1" dirty="0">
                <a:latin typeface="Times New Roman" pitchFamily="18" charset="0"/>
                <a:cs typeface="Times New Roman" pitchFamily="18" charset="0"/>
              </a:rPr>
              <a:t>психологического здоровья ребенка. </a:t>
            </a:r>
          </a:p>
          <a:p>
            <a:pPr algn="just"/>
            <a:r>
              <a:rPr lang="ru-RU" altLang="ru-RU" sz="2800" b="1" dirty="0">
                <a:latin typeface="Times New Roman" pitchFamily="18" charset="0"/>
                <a:cs typeface="Times New Roman" pitchFamily="18" charset="0"/>
              </a:rPr>
              <a:t>Коррекционно-развивающая помощь</a:t>
            </a:r>
          </a:p>
          <a:p>
            <a:pPr algn="just"/>
            <a:r>
              <a:rPr lang="ru-RU" altLang="ru-RU" sz="2800" b="1" dirty="0">
                <a:latin typeface="Times New Roman" pitchFamily="18" charset="0"/>
                <a:cs typeface="Times New Roman" pitchFamily="18" charset="0"/>
              </a:rPr>
              <a:t>ребенку при трудностях в освоении </a:t>
            </a:r>
          </a:p>
          <a:p>
            <a:pPr algn="just"/>
            <a:r>
              <a:rPr lang="ru-RU" altLang="ru-RU" sz="2800" b="1" dirty="0">
                <a:latin typeface="Times New Roman" pitchFamily="18" charset="0"/>
                <a:cs typeface="Times New Roman" pitchFamily="18" charset="0"/>
              </a:rPr>
              <a:t>программного материала и </a:t>
            </a:r>
          </a:p>
          <a:p>
            <a:pPr algn="just"/>
            <a:r>
              <a:rPr lang="ru-RU" altLang="ru-RU" sz="2800" b="1" dirty="0">
                <a:latin typeface="Times New Roman" pitchFamily="18" charset="0"/>
                <a:cs typeface="Times New Roman" pitchFamily="18" charset="0"/>
              </a:rPr>
              <a:t>при состоянии </a:t>
            </a:r>
            <a:r>
              <a:rPr lang="ru-RU" altLang="ru-RU" sz="2800" b="1" dirty="0" err="1">
                <a:latin typeface="Times New Roman" pitchFamily="18" charset="0"/>
                <a:cs typeface="Times New Roman" pitchFamily="18" charset="0"/>
              </a:rPr>
              <a:t>дезадаптации</a:t>
            </a:r>
            <a:r>
              <a:rPr lang="ru-RU" altLang="ru-RU" sz="2800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2" name="Прямоугольник 11"/>
          <p:cNvSpPr/>
          <p:nvPr/>
        </p:nvSpPr>
        <p:spPr>
          <a:xfrm>
            <a:off x="2984945" y="188796"/>
            <a:ext cx="6323013" cy="95408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ru-RU" alt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Служба психолого-педагогического сопровождения</a:t>
            </a:r>
            <a:endParaRPr lang="ru-RU" sz="2800" i="1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055178" y="3744235"/>
            <a:ext cx="1949450" cy="16113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90361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0659" y="552060"/>
            <a:ext cx="5925826" cy="3517697"/>
          </a:xfrm>
          <a:prstGeom prst="rect">
            <a:avLst/>
          </a:prstGeom>
        </p:spPr>
      </p:pic>
      <p:sp>
        <p:nvSpPr>
          <p:cNvPr id="6" name="Прямоугольник 5"/>
          <p:cNvSpPr/>
          <p:nvPr/>
        </p:nvSpPr>
        <p:spPr>
          <a:xfrm>
            <a:off x="2713192" y="4599586"/>
            <a:ext cx="684076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600" b="1" u="sng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Часы работы школы:</a:t>
            </a:r>
            <a:br>
              <a:rPr lang="ru-RU" sz="3600" b="1" u="sng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ru-RU" sz="36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 </a:t>
            </a:r>
            <a:r>
              <a:rPr lang="ru-RU" sz="36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будни  с 08.00 </a:t>
            </a:r>
            <a:r>
              <a:rPr lang="ru-RU" sz="36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до </a:t>
            </a:r>
            <a:r>
              <a:rPr lang="ru-RU" sz="36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20.00, </a:t>
            </a:r>
            <a:br>
              <a:rPr lang="ru-RU" sz="36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36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в </a:t>
            </a:r>
            <a:r>
              <a:rPr lang="ru-RU" sz="36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субботу с 08.00 до </a:t>
            </a:r>
            <a:r>
              <a:rPr lang="ru-RU" sz="36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15.00.</a:t>
            </a:r>
            <a:endParaRPr lang="ru-RU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58475" y="4876241"/>
            <a:ext cx="1158340" cy="1201016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60133" y="4876241"/>
            <a:ext cx="1054699" cy="1158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981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Заголовок 1"/>
          <p:cNvSpPr txBox="1">
            <a:spLocks/>
          </p:cNvSpPr>
          <p:nvPr/>
        </p:nvSpPr>
        <p:spPr>
          <a:xfrm>
            <a:off x="980664" y="188796"/>
            <a:ext cx="10085921" cy="919089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ru-RU" sz="28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САЙТ   НАШЕЙ   ШКОЛЫ</a:t>
            </a: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  НА   КОТОРОМ   ВЫ  НАЙДЁТЕ   ВСЮ    ИНТЕРЕСУЮЩУЮ  ВАС ИНФОРМАЦИЮ 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http://school252.ru</a:t>
            </a:r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800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АДРЕС</a:t>
            </a: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: 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198329, г. Санкт-Петербург, </a:t>
            </a:r>
            <a:b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ул. </a:t>
            </a:r>
            <a:r>
              <a:rPr lang="ru-RU" sz="28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Тамбасова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2,корп.4,литер А</a:t>
            </a:r>
            <a:b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en-US" sz="28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E-mail </a:t>
            </a:r>
            <a:r>
              <a:rPr lang="ru-RU" sz="28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800" b="1" u="sng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school252@mail.ru</a:t>
            </a:r>
            <a:r>
              <a:rPr lang="ru-RU" sz="28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sz="28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8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417-27-47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Светлана Александровна Романенко, </a:t>
            </a:r>
          </a:p>
          <a:p>
            <a:pPr>
              <a:lnSpc>
                <a:spcPct val="150000"/>
              </a:lnSpc>
            </a:pP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директор школы</a:t>
            </a:r>
            <a:b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736-92-28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канцелярия</a:t>
            </a: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</a:t>
            </a:r>
            <a:b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ru-RU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4170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Прямоугольник 3"/>
          <p:cNvSpPr/>
          <p:nvPr/>
        </p:nvSpPr>
        <p:spPr>
          <a:xfrm>
            <a:off x="1346200" y="471825"/>
            <a:ext cx="864096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ru-RU" sz="2800" b="1" u="sng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Директор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ru-RU" sz="28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Романенко </a:t>
            </a:r>
            <a:r>
              <a:rPr lang="ru-RU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Светлана Александровна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ru-RU" sz="2800" b="1" u="sng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Заместитель </a:t>
            </a:r>
            <a:r>
              <a:rPr lang="ru-RU" sz="2800" b="1" u="sng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директора по УР </a:t>
            </a:r>
            <a:endParaRPr lang="ru-RU" sz="2800" b="1" u="sng" dirty="0" smtClean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ru-RU" sz="28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Климова Анна Владимировна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ru-RU" sz="2800" b="1" u="sng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Заместитель </a:t>
            </a:r>
            <a:r>
              <a:rPr lang="ru-RU" sz="2800" b="1" u="sng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директора по УР в начальной </a:t>
            </a:r>
            <a:r>
              <a:rPr lang="ru-RU" sz="2800" b="1" u="sng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школе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ru-RU" sz="28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Киселева </a:t>
            </a:r>
            <a:r>
              <a:rPr lang="ru-RU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Светлана Вячеславовна 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ru-RU" sz="2800" b="1" u="sng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Заместитель </a:t>
            </a:r>
            <a:r>
              <a:rPr lang="ru-RU" sz="2800" b="1" u="sng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директора по ВР </a:t>
            </a:r>
            <a:r>
              <a:rPr lang="ru-RU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ru-RU" sz="28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Скуднева</a:t>
            </a:r>
            <a:r>
              <a:rPr lang="ru-RU" sz="28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Ирина Александровна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ru-RU" sz="28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</a:t>
            </a: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4194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71466"/>
          </a:xfrm>
        </p:spPr>
        <p:txBody>
          <a:bodyPr/>
          <a:lstStyle/>
          <a:p>
            <a:pPr algn="ctr"/>
            <a:r>
              <a:rPr lang="ru-RU" b="1" dirty="0" smtClean="0">
                <a:solidFill>
                  <a:srgbClr val="C00000"/>
                </a:solidFill>
              </a:rPr>
              <a:t>Часы приёма</a:t>
            </a:r>
            <a:endParaRPr lang="ru-RU" b="1" dirty="0">
              <a:solidFill>
                <a:srgbClr val="C00000"/>
              </a:solidFill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838200" y="1230594"/>
            <a:ext cx="10515600" cy="4946369"/>
          </a:xfrm>
        </p:spPr>
        <p:txBody>
          <a:bodyPr>
            <a:normAutofit/>
          </a:bodyPr>
          <a:lstStyle/>
          <a:p>
            <a:r>
              <a:rPr lang="ru-RU" sz="3200" b="1" dirty="0" smtClean="0">
                <a:solidFill>
                  <a:srgbClr val="FF0000"/>
                </a:solidFill>
              </a:rPr>
              <a:t>  </a:t>
            </a:r>
            <a:r>
              <a:rPr lang="ru-RU" sz="3200" b="1" u="sng" dirty="0" smtClean="0">
                <a:solidFill>
                  <a:srgbClr val="FF0000"/>
                </a:solidFill>
              </a:rPr>
              <a:t>Директор</a:t>
            </a:r>
            <a:r>
              <a:rPr lang="ru-RU" sz="3200" b="1" dirty="0" smtClean="0">
                <a:solidFill>
                  <a:srgbClr val="FF0000"/>
                </a:solidFill>
              </a:rPr>
              <a:t> </a:t>
            </a:r>
            <a:r>
              <a:rPr lang="ru-RU" sz="3200" dirty="0" smtClean="0"/>
              <a:t>Романенко Светлана Александровна</a:t>
            </a:r>
          </a:p>
          <a:p>
            <a:pPr marL="0" indent="0">
              <a:buNone/>
            </a:pPr>
            <a:r>
              <a:rPr lang="ru-RU" sz="3200" b="1" dirty="0" smtClean="0"/>
              <a:t>Вторник </a:t>
            </a:r>
            <a:r>
              <a:rPr lang="ru-RU" sz="3200" dirty="0" smtClean="0"/>
              <a:t>-  15.00 - 18.00 час.</a:t>
            </a:r>
          </a:p>
          <a:p>
            <a:pPr marL="0" indent="0">
              <a:buNone/>
            </a:pPr>
            <a:r>
              <a:rPr lang="ru-RU" sz="3200" b="1" dirty="0" smtClean="0"/>
              <a:t>Четверг</a:t>
            </a:r>
            <a:r>
              <a:rPr lang="ru-RU" sz="3200" dirty="0" smtClean="0"/>
              <a:t> – 10.00 – 12.00 час.</a:t>
            </a:r>
          </a:p>
          <a:p>
            <a:pPr marL="0" indent="0">
              <a:buNone/>
            </a:pPr>
            <a:r>
              <a:rPr lang="ru-RU" sz="3200" b="1" dirty="0" smtClean="0">
                <a:solidFill>
                  <a:srgbClr val="FF0000"/>
                </a:solidFill>
              </a:rPr>
              <a:t>  </a:t>
            </a:r>
            <a:r>
              <a:rPr lang="ru-RU" sz="3200" b="1" u="sng" dirty="0" smtClean="0">
                <a:solidFill>
                  <a:srgbClr val="FF0000"/>
                </a:solidFill>
              </a:rPr>
              <a:t>Заместитель директора по УР</a:t>
            </a:r>
            <a:r>
              <a:rPr lang="ru-RU" sz="3200" b="1" dirty="0" smtClean="0">
                <a:solidFill>
                  <a:srgbClr val="FF0000"/>
                </a:solidFill>
              </a:rPr>
              <a:t> </a:t>
            </a:r>
            <a:r>
              <a:rPr lang="ru-RU" sz="3200" dirty="0" smtClean="0"/>
              <a:t>Киселева Светлана Вячеславовна</a:t>
            </a:r>
          </a:p>
          <a:p>
            <a:pPr marL="0" indent="0">
              <a:buNone/>
            </a:pPr>
            <a:r>
              <a:rPr lang="ru-RU" sz="3200" b="1" dirty="0" smtClean="0"/>
              <a:t>Пятница</a:t>
            </a:r>
            <a:r>
              <a:rPr lang="ru-RU" sz="3200" dirty="0" smtClean="0"/>
              <a:t> – 15.00 – 18.00 час., </a:t>
            </a:r>
            <a:r>
              <a:rPr lang="ru-RU" sz="3200" b="1" u="sng" dirty="0" smtClean="0"/>
              <a:t>кабинет № 41</a:t>
            </a:r>
          </a:p>
          <a:p>
            <a:pPr marL="0" indent="0">
              <a:buNone/>
            </a:pPr>
            <a:r>
              <a:rPr lang="ru-RU" sz="3200" b="1" dirty="0" smtClean="0">
                <a:solidFill>
                  <a:srgbClr val="FF0000"/>
                </a:solidFill>
              </a:rPr>
              <a:t>  </a:t>
            </a:r>
            <a:r>
              <a:rPr lang="ru-RU" sz="3200" b="1" u="sng" dirty="0" smtClean="0">
                <a:solidFill>
                  <a:srgbClr val="FF0000"/>
                </a:solidFill>
              </a:rPr>
              <a:t>Заместитель </a:t>
            </a:r>
            <a:r>
              <a:rPr lang="ru-RU" sz="3200" b="1" u="sng" dirty="0" err="1" smtClean="0">
                <a:solidFill>
                  <a:srgbClr val="FF0000"/>
                </a:solidFill>
              </a:rPr>
              <a:t>дирктора</a:t>
            </a:r>
            <a:r>
              <a:rPr lang="ru-RU" sz="3200" b="1" u="sng" dirty="0" smtClean="0">
                <a:solidFill>
                  <a:srgbClr val="FF0000"/>
                </a:solidFill>
              </a:rPr>
              <a:t> по ВР</a:t>
            </a:r>
            <a:r>
              <a:rPr lang="ru-RU" sz="3200" b="1" dirty="0" smtClean="0">
                <a:solidFill>
                  <a:srgbClr val="FF0000"/>
                </a:solidFill>
              </a:rPr>
              <a:t>  </a:t>
            </a:r>
            <a:r>
              <a:rPr lang="ru-RU" sz="3200" dirty="0" err="1" smtClean="0"/>
              <a:t>Скуднева</a:t>
            </a:r>
            <a:r>
              <a:rPr lang="ru-RU" sz="3200" dirty="0" smtClean="0"/>
              <a:t> Ирина Александровна</a:t>
            </a:r>
          </a:p>
          <a:p>
            <a:pPr marL="0" indent="0">
              <a:buNone/>
            </a:pPr>
            <a:r>
              <a:rPr lang="ru-RU" sz="3200" b="1" dirty="0" smtClean="0"/>
              <a:t>Понедельник</a:t>
            </a:r>
            <a:r>
              <a:rPr lang="ru-RU" sz="3200" dirty="0" smtClean="0"/>
              <a:t> – 15.00 – 18.00 час., </a:t>
            </a:r>
            <a:r>
              <a:rPr lang="ru-RU" sz="3200" b="1" u="sng" dirty="0" smtClean="0"/>
              <a:t>кабинет № 23</a:t>
            </a:r>
            <a:endParaRPr lang="ru-RU" sz="3200" b="1" u="sng" dirty="0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8199" y="4971309"/>
            <a:ext cx="1066892" cy="1493649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87340" y="2307126"/>
            <a:ext cx="1359526" cy="1493649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2816" y="90000"/>
            <a:ext cx="1054699" cy="1158340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134" y="150351"/>
            <a:ext cx="1158340" cy="1201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268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483" y="188796"/>
            <a:ext cx="1358983" cy="1496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286882" y="188796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Объект 2"/>
          <p:cNvSpPr txBox="1">
            <a:spLocks/>
          </p:cNvSpPr>
          <p:nvPr/>
        </p:nvSpPr>
        <p:spPr>
          <a:xfrm>
            <a:off x="1515627" y="3239146"/>
            <a:ext cx="8902429" cy="396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32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1а</a:t>
            </a:r>
            <a:r>
              <a:rPr lang="ru-RU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– учитель начальных классов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32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Гурьянова Ольга Михайловна</a:t>
            </a:r>
            <a:r>
              <a:rPr lang="ru-RU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кабинет № </a:t>
            </a:r>
            <a:r>
              <a:rPr lang="ru-RU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44;</a:t>
            </a:r>
            <a:endParaRPr lang="ru-RU" sz="32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32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1б</a:t>
            </a:r>
            <a:r>
              <a:rPr lang="ru-RU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– учитель начальных классов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32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Ляшенко Юлия Валерьевна</a:t>
            </a:r>
            <a:r>
              <a:rPr lang="ru-RU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кабинет № </a:t>
            </a:r>
            <a:r>
              <a:rPr lang="ru-RU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34;</a:t>
            </a:r>
            <a:endParaRPr lang="ru-RU" sz="32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32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1в</a:t>
            </a:r>
            <a:r>
              <a:rPr lang="ru-RU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- учитель начальных классов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3200" b="1" dirty="0" err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Веревченкова</a:t>
            </a:r>
            <a:r>
              <a:rPr lang="ru-RU" sz="32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Арина Ивановна</a:t>
            </a:r>
            <a:r>
              <a:rPr lang="ru-RU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кабинет № </a:t>
            </a:r>
            <a:r>
              <a:rPr lang="ru-RU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49;</a:t>
            </a:r>
            <a:endParaRPr lang="ru-RU" sz="32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15626" y="-446634"/>
            <a:ext cx="8902429" cy="3685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351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http://school252.ru/images/stories/engineer_class_logo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6909" y="188796"/>
            <a:ext cx="2909558" cy="3214236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3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 l="33437" t="30031" r="57100" b="44127"/>
          <a:stretch/>
        </p:blipFill>
        <p:spPr bwMode="auto">
          <a:xfrm>
            <a:off x="5196633" y="5007931"/>
            <a:ext cx="1059318" cy="14960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Прямоугольник 3"/>
          <p:cNvSpPr/>
          <p:nvPr/>
        </p:nvSpPr>
        <p:spPr>
          <a:xfrm>
            <a:off x="1738086" y="2213539"/>
            <a:ext cx="8640960" cy="2435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buNone/>
            </a:pPr>
            <a:endParaRPr lang="ru-RU" sz="54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ru-RU" sz="54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Спасибо за внимание!</a:t>
            </a:r>
            <a:r>
              <a:rPr lang="ru-RU" sz="5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ru-RU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5275" y="278657"/>
            <a:ext cx="2734500" cy="2835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230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1955</Words>
  <Application>Microsoft Office PowerPoint</Application>
  <PresentationFormat>Широкоэкранный</PresentationFormat>
  <Paragraphs>221</Paragraphs>
  <Slides>36</Slides>
  <Notes>1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13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36</vt:i4>
      </vt:variant>
    </vt:vector>
  </HeadingPairs>
  <TitlesOfParts>
    <vt:vector size="50" baseType="lpstr">
      <vt:lpstr>SimSun-ExtB</vt:lpstr>
      <vt:lpstr>Arial</vt:lpstr>
      <vt:lpstr>ArialMT</vt:lpstr>
      <vt:lpstr>Calibri</vt:lpstr>
      <vt:lpstr>Calibri Light</vt:lpstr>
      <vt:lpstr>Century Gothic</vt:lpstr>
      <vt:lpstr>MS Mincho</vt:lpstr>
      <vt:lpstr>Segoe UI Symbol</vt:lpstr>
      <vt:lpstr>Sylfaen</vt:lpstr>
      <vt:lpstr>Symbol</vt:lpstr>
      <vt:lpstr>Times New Roman</vt:lpstr>
      <vt:lpstr>Wingdings</vt:lpstr>
      <vt:lpstr>Wingdings 3</vt:lpstr>
      <vt:lpstr>Тема Office</vt:lpstr>
      <vt:lpstr>Презентация PowerPoint</vt:lpstr>
      <vt:lpstr>Презентация PowerPoint</vt:lpstr>
      <vt:lpstr>Презентация PowerPoint</vt:lpstr>
      <vt:lpstr>  В 2026–2027 учебном году в ГБОУ СОШ № 252  планируется открытие трёх первых классов. Вакантных мест: 75. 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Категории детей, имеющих первоочередное право при зачислении в 1 класс </vt:lpstr>
      <vt:lpstr>Категории детей, имеющих преимущественное право при зачислении в 1 класс </vt:lpstr>
      <vt:lpstr>Презентация PowerPoint</vt:lpstr>
      <vt:lpstr>Презентация PowerPoint</vt:lpstr>
      <vt:lpstr>Презентация PowerPoint</vt:lpstr>
      <vt:lpstr>  🕒 График работы приёмной комиссии  (с 01.04.2026 г.) </vt:lpstr>
      <vt:lpstr>👥 Состав приёмной комиссии: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Часы приёма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Елена</dc:creator>
  <cp:lastModifiedBy>admin</cp:lastModifiedBy>
  <cp:revision>39</cp:revision>
  <dcterms:created xsi:type="dcterms:W3CDTF">2025-02-05T20:32:08Z</dcterms:created>
  <dcterms:modified xsi:type="dcterms:W3CDTF">2026-02-09T06:09:08Z</dcterms:modified>
</cp:coreProperties>
</file>