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Иду в школу с хорошим настроением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</c:v>
                </c:pt>
                <c:pt idx="1">
                  <c:v>70</c:v>
                </c:pt>
                <c:pt idx="2">
                  <c:v>23</c:v>
                </c:pt>
                <c:pt idx="3">
                  <c:v>68</c:v>
                </c:pt>
                <c:pt idx="4">
                  <c:v>64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60160"/>
        <c:axId val="23528192"/>
        <c:axId val="0"/>
      </c:bar3DChart>
      <c:catAx>
        <c:axId val="23260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3528192"/>
        <c:crosses val="autoZero"/>
        <c:auto val="1"/>
        <c:lblAlgn val="ctr"/>
        <c:lblOffset val="100"/>
        <c:noMultiLvlLbl val="0"/>
      </c:catAx>
      <c:valAx>
        <c:axId val="2352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26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Отношения со сверстниками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Наличие конфликтов</c:v>
                </c:pt>
              </c:strCache>
            </c:strRef>
          </c:tx>
          <c:invertIfNegative val="0"/>
          <c:cat>
            <c:strRef>
              <c:f>Лист1!$A$18:$A$24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Лист1!$B$18:$B$24</c:f>
              <c:numCache>
                <c:formatCode>General</c:formatCode>
                <c:ptCount val="7"/>
                <c:pt idx="0">
                  <c:v>22</c:v>
                </c:pt>
                <c:pt idx="1">
                  <c:v>12</c:v>
                </c:pt>
                <c:pt idx="2">
                  <c:v>8</c:v>
                </c:pt>
                <c:pt idx="3">
                  <c:v>16</c:v>
                </c:pt>
                <c:pt idx="4">
                  <c:v>12</c:v>
                </c:pt>
                <c:pt idx="5">
                  <c:v>13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Унижение, оскорбление от сверстников</c:v>
                </c:pt>
              </c:strCache>
            </c:strRef>
          </c:tx>
          <c:invertIfNegative val="0"/>
          <c:cat>
            <c:strRef>
              <c:f>Лист1!$A$18:$A$24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Лист1!$C$18:$C$24</c:f>
              <c:numCache>
                <c:formatCode>General</c:formatCode>
                <c:ptCount val="7"/>
                <c:pt idx="0">
                  <c:v>11</c:v>
                </c:pt>
                <c:pt idx="1">
                  <c:v>0</c:v>
                </c:pt>
                <c:pt idx="2">
                  <c:v>30</c:v>
                </c:pt>
                <c:pt idx="3">
                  <c:v>16</c:v>
                </c:pt>
                <c:pt idx="4">
                  <c:v>18</c:v>
                </c:pt>
                <c:pt idx="5">
                  <c:v>5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Лист1!$D$17</c:f>
              <c:strCache>
                <c:ptCount val="1"/>
                <c:pt idx="0">
                  <c:v>Факт избиения</c:v>
                </c:pt>
              </c:strCache>
            </c:strRef>
          </c:tx>
          <c:invertIfNegative val="0"/>
          <c:cat>
            <c:strRef>
              <c:f>Лист1!$A$18:$A$24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Лист1!$D$18:$D$24</c:f>
              <c:numCache>
                <c:formatCode>General</c:formatCode>
                <c:ptCount val="7"/>
                <c:pt idx="0">
                  <c:v>11</c:v>
                </c:pt>
                <c:pt idx="1">
                  <c:v>6</c:v>
                </c:pt>
                <c:pt idx="2">
                  <c:v>23</c:v>
                </c:pt>
                <c:pt idx="3">
                  <c:v>21</c:v>
                </c:pt>
                <c:pt idx="4">
                  <c:v>18</c:v>
                </c:pt>
                <c:pt idx="5">
                  <c:v>0</c:v>
                </c:pt>
                <c:pt idx="6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Лист1!$E$17</c:f>
              <c:strCache>
                <c:ptCount val="1"/>
                <c:pt idx="0">
                  <c:v>Бойкот</c:v>
                </c:pt>
              </c:strCache>
            </c:strRef>
          </c:tx>
          <c:invertIfNegative val="0"/>
          <c:cat>
            <c:strRef>
              <c:f>Лист1!$A$18:$A$24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Лист1!$E$18:$E$24</c:f>
              <c:numCache>
                <c:formatCode>General</c:formatCode>
                <c:ptCount val="7"/>
                <c:pt idx="0">
                  <c:v>67</c:v>
                </c:pt>
                <c:pt idx="1">
                  <c:v>53</c:v>
                </c:pt>
                <c:pt idx="2">
                  <c:v>15</c:v>
                </c:pt>
                <c:pt idx="3">
                  <c:v>21</c:v>
                </c:pt>
                <c:pt idx="4">
                  <c:v>17</c:v>
                </c:pt>
                <c:pt idx="5">
                  <c:v>40</c:v>
                </c:pt>
                <c:pt idx="6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90880"/>
        <c:axId val="38896768"/>
        <c:axId val="0"/>
      </c:bar3DChart>
      <c:catAx>
        <c:axId val="38890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8896768"/>
        <c:crosses val="autoZero"/>
        <c:auto val="1"/>
        <c:lblAlgn val="ctr"/>
        <c:lblOffset val="100"/>
        <c:noMultiLvlLbl val="0"/>
      </c:catAx>
      <c:valAx>
        <c:axId val="38896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889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Взаимоотношения с учителями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Лист1!$A$36:$A$42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Лист1!$B$36:$B$42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23</c:v>
                </c:pt>
                <c:pt idx="3">
                  <c:v>26</c:v>
                </c:pt>
                <c:pt idx="4">
                  <c:v>6</c:v>
                </c:pt>
                <c:pt idx="5">
                  <c:v>25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910592"/>
        <c:axId val="38912384"/>
        <c:axId val="0"/>
      </c:bar3DChart>
      <c:catAx>
        <c:axId val="3891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8912384"/>
        <c:crosses val="autoZero"/>
        <c:auto val="1"/>
        <c:lblAlgn val="ctr"/>
        <c:lblOffset val="100"/>
        <c:noMultiLvlLbl val="0"/>
      </c:catAx>
      <c:valAx>
        <c:axId val="38912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891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Могу расчитывать на помощь педагогов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Лист1!$A$52:$A$58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Лист1!$B$52:$B$58</c:f>
              <c:numCache>
                <c:formatCode>General</c:formatCode>
                <c:ptCount val="7"/>
                <c:pt idx="0">
                  <c:v>100</c:v>
                </c:pt>
                <c:pt idx="1">
                  <c:v>94</c:v>
                </c:pt>
                <c:pt idx="2">
                  <c:v>92</c:v>
                </c:pt>
                <c:pt idx="3">
                  <c:v>79</c:v>
                </c:pt>
                <c:pt idx="4">
                  <c:v>82</c:v>
                </c:pt>
                <c:pt idx="5">
                  <c:v>95</c:v>
                </c:pt>
                <c:pt idx="6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266048"/>
        <c:axId val="67267584"/>
        <c:axId val="0"/>
      </c:bar3DChart>
      <c:catAx>
        <c:axId val="67266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67267584"/>
        <c:crosses val="autoZero"/>
        <c:auto val="1"/>
        <c:lblAlgn val="ctr"/>
        <c:lblOffset val="100"/>
        <c:noMultiLvlLbl val="0"/>
      </c:catAx>
      <c:valAx>
        <c:axId val="67267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7266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Могу расчитывать на помощь родителей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Лист1!$A$67:$A$73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Лист1!$B$67:$B$73</c:f>
              <c:numCache>
                <c:formatCode>General</c:formatCode>
                <c:ptCount val="7"/>
                <c:pt idx="0">
                  <c:v>100</c:v>
                </c:pt>
                <c:pt idx="1">
                  <c:v>88</c:v>
                </c:pt>
                <c:pt idx="2">
                  <c:v>77</c:v>
                </c:pt>
                <c:pt idx="3">
                  <c:v>94</c:v>
                </c:pt>
                <c:pt idx="4">
                  <c:v>88</c:v>
                </c:pt>
                <c:pt idx="5">
                  <c:v>95</c:v>
                </c:pt>
                <c:pt idx="6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284352"/>
        <c:axId val="72578176"/>
        <c:axId val="0"/>
      </c:bar3DChart>
      <c:catAx>
        <c:axId val="67284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72578176"/>
        <c:crosses val="autoZero"/>
        <c:auto val="1"/>
        <c:lblAlgn val="ctr"/>
        <c:lblOffset val="100"/>
        <c:noMultiLvlLbl val="0"/>
      </c:catAx>
      <c:valAx>
        <c:axId val="72578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7284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Готов обратиться на телефон доверия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Лист1!$A$82:$A$88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Лист1!$B$82:$B$88</c:f>
              <c:numCache>
                <c:formatCode>General</c:formatCode>
                <c:ptCount val="7"/>
                <c:pt idx="0">
                  <c:v>11</c:v>
                </c:pt>
                <c:pt idx="1">
                  <c:v>29</c:v>
                </c:pt>
                <c:pt idx="2">
                  <c:v>30</c:v>
                </c:pt>
                <c:pt idx="3">
                  <c:v>32</c:v>
                </c:pt>
                <c:pt idx="4">
                  <c:v>23</c:v>
                </c:pt>
                <c:pt idx="5">
                  <c:v>15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599040"/>
        <c:axId val="72600576"/>
        <c:axId val="0"/>
      </c:bar3DChart>
      <c:catAx>
        <c:axId val="72599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72600576"/>
        <c:crosses val="autoZero"/>
        <c:auto val="1"/>
        <c:lblAlgn val="ctr"/>
        <c:lblOffset val="100"/>
        <c:noMultiLvlLbl val="0"/>
      </c:catAx>
      <c:valAx>
        <c:axId val="72600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259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Чувствую себя в безопасности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Лист1!$A$98:$A$104</c:f>
              <c:strCache>
                <c:ptCount val="7"/>
                <c:pt idx="0">
                  <c:v>5 класс мальчики</c:v>
                </c:pt>
                <c:pt idx="1">
                  <c:v>5 класс девочки</c:v>
                </c:pt>
                <c:pt idx="2">
                  <c:v>7 класс мальчики </c:v>
                </c:pt>
                <c:pt idx="3">
                  <c:v>7 класс девочки</c:v>
                </c:pt>
                <c:pt idx="4">
                  <c:v>9 класс мальчики</c:v>
                </c:pt>
                <c:pt idx="5">
                  <c:v>9 класс девочки</c:v>
                </c:pt>
                <c:pt idx="6">
                  <c:v>Среднее значение</c:v>
                </c:pt>
              </c:strCache>
            </c:strRef>
          </c:cat>
          <c:val>
            <c:numRef>
              <c:f>Лист1!$B$98:$B$104</c:f>
              <c:numCache>
                <c:formatCode>General</c:formatCode>
                <c:ptCount val="7"/>
                <c:pt idx="0">
                  <c:v>100</c:v>
                </c:pt>
                <c:pt idx="1">
                  <c:v>88</c:v>
                </c:pt>
                <c:pt idx="2">
                  <c:v>69</c:v>
                </c:pt>
                <c:pt idx="3">
                  <c:v>84</c:v>
                </c:pt>
                <c:pt idx="4">
                  <c:v>88</c:v>
                </c:pt>
                <c:pt idx="5">
                  <c:v>85</c:v>
                </c:pt>
                <c:pt idx="6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444672"/>
        <c:axId val="82446208"/>
        <c:axId val="0"/>
      </c:bar3DChart>
      <c:catAx>
        <c:axId val="8244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2446208"/>
        <c:crosses val="autoZero"/>
        <c:auto val="1"/>
        <c:lblAlgn val="ctr"/>
        <c:lblOffset val="100"/>
        <c:noMultiLvlLbl val="0"/>
      </c:catAx>
      <c:valAx>
        <c:axId val="82446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44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04981-9FB3-476D-839D-E67CEB32F19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DAD0-8D7A-4E08-9709-23485F73D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1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BDAD0-8D7A-4E08-9709-23485F73D3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01261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61032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53747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26200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2906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36642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90766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93193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81693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7802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75050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10614-F29F-4B7A-9909-349428EB3395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18DAA-F7B4-49FE-B310-085C340F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42088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Диагностика и экспертиза психологической безопасности образовательной среды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86916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Николаева Галина Аркадьевна,</a:t>
            </a:r>
          </a:p>
          <a:p>
            <a:pPr algn="r"/>
            <a:r>
              <a:rPr lang="ru-RU" dirty="0" smtClean="0"/>
              <a:t>методист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61653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9694" y="44624"/>
            <a:ext cx="8964612" cy="1511300"/>
            <a:chOff x="261" y="954"/>
            <a:chExt cx="11520" cy="1835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954"/>
              <a:ext cx="11520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621" y="2214"/>
              <a:ext cx="216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9501" y="2214"/>
              <a:ext cx="22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9560478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0486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Решение</a:t>
            </a:r>
            <a:r>
              <a:rPr lang="ru-RU" sz="2800" dirty="0" smtClean="0"/>
              <a:t> </a:t>
            </a:r>
            <a:r>
              <a:rPr lang="ru-RU" sz="2800" b="1" dirty="0" smtClean="0"/>
              <a:t>Педагогического совета ГБОУ СОШ №252  </a:t>
            </a:r>
          </a:p>
          <a:p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Классным руководителям обеспечить включение в план воспитательной работы мероприятий по профилактике агрессивности и </a:t>
            </a:r>
            <a:r>
              <a:rPr lang="ru-RU" dirty="0" err="1"/>
              <a:t>внутришкольного</a:t>
            </a:r>
            <a:r>
              <a:rPr lang="ru-RU" dirty="0"/>
              <a:t> насилия.  Проводить систематическое просвещение родителей учащихся по данному направлению.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Проводить ежегодно в апреле серию открытых мероприятий по профилактике агрессивного поведения. (в рамках городского месячника медиации)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Учителям-предметникам обеспечивать корректировку поведения учащихся при использовании коллективных и игровых форм работы.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Школьному психологу организовать систематическое, индивидуальное консультирование детей и родителей (обеспечивая полную конфиденциальность). Спланировать проведения тренингов для учащихся по формированию навыков бесконфликтного общения, уверенности в себе и формированию адекватной  самооценки.</a:t>
            </a:r>
          </a:p>
          <a:p>
            <a:endParaRPr lang="ru-RU" dirty="0"/>
          </a:p>
        </p:txBody>
      </p:sp>
      <p:pic>
        <p:nvPicPr>
          <p:cNvPr id="1026" name="Picture 2" descr="C:\Users\admin\Documents\к семинару\для презентации\IMG_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520000" cy="2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к семинару\для презентации\школа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0" y="404664"/>
            <a:ext cx="2520000" cy="260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130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4111" r="25767" b="6353"/>
          <a:stretch/>
        </p:blipFill>
        <p:spPr bwMode="auto">
          <a:xfrm>
            <a:off x="251520" y="260648"/>
            <a:ext cx="492287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26064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Безопасно ли тебе в школе?</a:t>
            </a:r>
          </a:p>
          <a:p>
            <a:endParaRPr lang="ru-RU" dirty="0" smtClean="0"/>
          </a:p>
          <a:p>
            <a:r>
              <a:rPr lang="ru-RU" dirty="0" smtClean="0"/>
              <a:t>Опросник Комитета по образованию</a:t>
            </a:r>
          </a:p>
          <a:p>
            <a:r>
              <a:rPr lang="ru-RU" dirty="0" smtClean="0"/>
              <a:t>Опрос проводится ежегодно в марте</a:t>
            </a:r>
          </a:p>
          <a:p>
            <a:endParaRPr lang="ru-RU" dirty="0"/>
          </a:p>
        </p:txBody>
      </p:sp>
      <p:pic>
        <p:nvPicPr>
          <p:cNvPr id="3074" name="Picture 2" descr="C:\Users\admin\Documents\к семинару\для презентации\школа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88" y="2961001"/>
            <a:ext cx="3600000" cy="27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2457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14165" r="22603" b="6193"/>
          <a:stretch/>
        </p:blipFill>
        <p:spPr bwMode="auto">
          <a:xfrm>
            <a:off x="141164" y="436041"/>
            <a:ext cx="4320000" cy="500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13958" r="22829" b="6400"/>
          <a:stretch/>
        </p:blipFill>
        <p:spPr bwMode="auto">
          <a:xfrm>
            <a:off x="4644008" y="416471"/>
            <a:ext cx="4320000" cy="50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867980"/>
            <a:ext cx="87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Формы представления результатов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413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Все вопросы можно разбить на 4 категории: </a:t>
            </a:r>
            <a:endParaRPr lang="en-US" sz="2400" b="1" dirty="0" smtClean="0"/>
          </a:p>
          <a:p>
            <a:endParaRPr lang="ru-RU" sz="2400" b="1" dirty="0" smtClean="0"/>
          </a:p>
          <a:p>
            <a:r>
              <a:rPr lang="ru-RU" sz="2400" dirty="0" smtClean="0"/>
              <a:t>1.	Отношение к школе, учебной деятельности</a:t>
            </a:r>
          </a:p>
          <a:p>
            <a:r>
              <a:rPr lang="ru-RU" sz="2400" dirty="0" smtClean="0"/>
              <a:t>2.	Отношения со сверстниками</a:t>
            </a:r>
          </a:p>
          <a:p>
            <a:r>
              <a:rPr lang="ru-RU" sz="2400" dirty="0" smtClean="0"/>
              <a:t>3.	Взаимоотношения с учителями</a:t>
            </a:r>
          </a:p>
          <a:p>
            <a:r>
              <a:rPr lang="ru-RU" sz="2400" dirty="0" smtClean="0"/>
              <a:t>4.	Возможность получения помощи</a:t>
            </a:r>
            <a:endParaRPr lang="ru-RU" sz="2400" dirty="0"/>
          </a:p>
        </p:txBody>
      </p:sp>
      <p:pic>
        <p:nvPicPr>
          <p:cNvPr id="2050" name="Picture 2" descr="C:\Users\admin\Documents\к семинару\для презентации\IMG_0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"/>
          <a:stretch/>
        </p:blipFill>
        <p:spPr bwMode="auto">
          <a:xfrm>
            <a:off x="539952" y="3645024"/>
            <a:ext cx="3600000" cy="26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cuments\к семинару\для презентации\школа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8" y="3645024"/>
            <a:ext cx="3600000" cy="27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4959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	Отношение к школе, учебной деятельности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78992"/>
              </p:ext>
            </p:extLst>
          </p:nvPr>
        </p:nvGraphicFramePr>
        <p:xfrm>
          <a:off x="1556792" y="1124744"/>
          <a:ext cx="610242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27101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.	 Отношения со сверстниками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439502"/>
              </p:ext>
            </p:extLst>
          </p:nvPr>
        </p:nvGraphicFramePr>
        <p:xfrm>
          <a:off x="827584" y="1052736"/>
          <a:ext cx="75608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13419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.	</a:t>
            </a:r>
            <a:r>
              <a:rPr lang="ru-RU" sz="2800" dirty="0" smtClean="0"/>
              <a:t> </a:t>
            </a:r>
            <a:r>
              <a:rPr lang="ru-RU" sz="2800" b="1" dirty="0" smtClean="0"/>
              <a:t>Взаимоотношения с учителями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452613"/>
              </p:ext>
            </p:extLst>
          </p:nvPr>
        </p:nvGraphicFramePr>
        <p:xfrm>
          <a:off x="1259632" y="1340768"/>
          <a:ext cx="65527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2012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	</a:t>
            </a:r>
            <a:r>
              <a:rPr lang="ru-RU" sz="2800" dirty="0" smtClean="0"/>
              <a:t> </a:t>
            </a:r>
            <a:r>
              <a:rPr lang="ru-RU" sz="2800" b="1" dirty="0" smtClean="0"/>
              <a:t>Возможность получения помощи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752224"/>
              </p:ext>
            </p:extLst>
          </p:nvPr>
        </p:nvGraphicFramePr>
        <p:xfrm>
          <a:off x="218340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116207"/>
              </p:ext>
            </p:extLst>
          </p:nvPr>
        </p:nvGraphicFramePr>
        <p:xfrm>
          <a:off x="4561873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330560"/>
              </p:ext>
            </p:extLst>
          </p:nvPr>
        </p:nvGraphicFramePr>
        <p:xfrm>
          <a:off x="2322004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673027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Ощущение безопасности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602271"/>
              </p:ext>
            </p:extLst>
          </p:nvPr>
        </p:nvGraphicFramePr>
        <p:xfrm>
          <a:off x="1448780" y="1556792"/>
          <a:ext cx="6318448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54813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183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9</cp:revision>
  <dcterms:created xsi:type="dcterms:W3CDTF">2021-02-09T11:47:03Z</dcterms:created>
  <dcterms:modified xsi:type="dcterms:W3CDTF">2021-02-10T12:54:48Z</dcterms:modified>
</cp:coreProperties>
</file>