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D0CB-CD4D-41AC-977F-01343B8B02EB}" type="datetimeFigureOut">
              <a:rPr lang="ru-RU" smtClean="0"/>
              <a:t>29.08.2019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3C569-CE48-437A-82C1-31C4CC46ED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2057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D0CB-CD4D-41AC-977F-01343B8B02EB}" type="datetimeFigureOut">
              <a:rPr lang="ru-RU" smtClean="0"/>
              <a:t>29.08.2019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3C569-CE48-437A-82C1-31C4CC46ED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367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D0CB-CD4D-41AC-977F-01343B8B02EB}" type="datetimeFigureOut">
              <a:rPr lang="ru-RU" smtClean="0"/>
              <a:t>29.08.2019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3C569-CE48-437A-82C1-31C4CC46ED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746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D0CB-CD4D-41AC-977F-01343B8B02EB}" type="datetimeFigureOut">
              <a:rPr lang="ru-RU" smtClean="0"/>
              <a:t>29.08.2019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3C569-CE48-437A-82C1-31C4CC46ED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5757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D0CB-CD4D-41AC-977F-01343B8B02EB}" type="datetimeFigureOut">
              <a:rPr lang="ru-RU" smtClean="0"/>
              <a:t>29.08.2019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3C569-CE48-437A-82C1-31C4CC46ED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9231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D0CB-CD4D-41AC-977F-01343B8B02EB}" type="datetimeFigureOut">
              <a:rPr lang="ru-RU" smtClean="0"/>
              <a:t>29.08.2019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3C569-CE48-437A-82C1-31C4CC46ED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390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D0CB-CD4D-41AC-977F-01343B8B02EB}" type="datetimeFigureOut">
              <a:rPr lang="ru-RU" smtClean="0"/>
              <a:t>29.08.2019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3C569-CE48-437A-82C1-31C4CC46ED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0742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D0CB-CD4D-41AC-977F-01343B8B02EB}" type="datetimeFigureOut">
              <a:rPr lang="ru-RU" smtClean="0"/>
              <a:t>29.08.2019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3C569-CE48-437A-82C1-31C4CC46ED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7146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D0CB-CD4D-41AC-977F-01343B8B02EB}" type="datetimeFigureOut">
              <a:rPr lang="ru-RU" smtClean="0"/>
              <a:t>29.08.2019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3C569-CE48-437A-82C1-31C4CC46ED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822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D0CB-CD4D-41AC-977F-01343B8B02EB}" type="datetimeFigureOut">
              <a:rPr lang="ru-RU" smtClean="0"/>
              <a:t>29.08.2019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3C569-CE48-437A-82C1-31C4CC46ED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24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6D0CB-CD4D-41AC-977F-01343B8B02EB}" type="datetimeFigureOut">
              <a:rPr lang="ru-RU" smtClean="0"/>
              <a:t>29.08.2019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3C569-CE48-437A-82C1-31C4CC46ED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194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6D0CB-CD4D-41AC-977F-01343B8B02EB}" type="datetimeFigureOut">
              <a:rPr lang="ru-RU" smtClean="0"/>
              <a:t>29.08.2019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3C569-CE48-437A-82C1-31C4CC46ED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635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Структура рабочей программы</a:t>
            </a:r>
            <a:br>
              <a:rPr lang="ru-RU" dirty="0" smtClean="0"/>
            </a:br>
            <a:r>
              <a:rPr lang="ru-RU" dirty="0" smtClean="0"/>
              <a:t>внеурочной деятельности.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510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Обязательные разделы.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ru-RU" dirty="0" smtClean="0"/>
              <a:t>Титульный лист</a:t>
            </a:r>
          </a:p>
          <a:p>
            <a:pPr algn="ctr"/>
            <a:r>
              <a:rPr lang="ru-RU" dirty="0" smtClean="0"/>
              <a:t>Пояснительная записка</a:t>
            </a:r>
          </a:p>
          <a:p>
            <a:pPr algn="ctr"/>
            <a:r>
              <a:rPr lang="ru-RU" dirty="0" smtClean="0"/>
              <a:t>Содержание программы</a:t>
            </a:r>
          </a:p>
          <a:p>
            <a:pPr algn="ctr"/>
            <a:r>
              <a:rPr lang="ru-RU" dirty="0" smtClean="0"/>
              <a:t>Календарно-тематическое планирование</a:t>
            </a:r>
          </a:p>
          <a:p>
            <a:pPr marL="0" indent="0" algn="ctr">
              <a:buNone/>
            </a:pPr>
            <a:r>
              <a:rPr lang="ru-RU" dirty="0" smtClean="0"/>
              <a:t>(для линейных курсов)</a:t>
            </a:r>
          </a:p>
          <a:p>
            <a:pPr marL="0" indent="0" algn="ctr">
              <a:buNone/>
            </a:pPr>
            <a:r>
              <a:rPr lang="ru-RU" dirty="0" smtClean="0"/>
              <a:t>План-график (для нелинейных курсов)</a:t>
            </a:r>
          </a:p>
          <a:p>
            <a:pPr algn="ctr"/>
            <a:r>
              <a:rPr lang="ru-RU" dirty="0" smtClean="0"/>
              <a:t>Методическое и материальное обеспечение.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982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рабочей программы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7046278"/>
              </p:ext>
            </p:extLst>
          </p:nvPr>
        </p:nvGraphicFramePr>
        <p:xfrm>
          <a:off x="457200" y="1600200"/>
          <a:ext cx="8229600" cy="320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Название раздела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Содержание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Титульный лист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Реквизиты ОУ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Название программы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Направление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Автор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Кому адресована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Сроки реализации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Количество часов в год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ФИО учителя.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Сведение об утверждении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См. Приложение 1.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073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рабочей программы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7943161"/>
              </p:ext>
            </p:extLst>
          </p:nvPr>
        </p:nvGraphicFramePr>
        <p:xfrm>
          <a:off x="457200" y="1600200"/>
          <a:ext cx="8229600" cy="375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accent1"/>
                          </a:solidFill>
                        </a:rPr>
                        <a:t>Пояснительная</a:t>
                      </a:r>
                      <a:r>
                        <a:rPr lang="ru-RU" b="1" baseline="0" dirty="0" smtClean="0">
                          <a:solidFill>
                            <a:schemeClr val="accent1"/>
                          </a:solidFill>
                        </a:rPr>
                        <a:t> записка</a:t>
                      </a:r>
                      <a:endParaRPr lang="ru-RU" b="1" dirty="0" smtClean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Краткая аннотация программы, ее цель.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(ключевое слово </a:t>
                      </a:r>
                      <a:r>
                        <a:rPr lang="ru-RU" sz="1800" b="1" i="1" kern="1200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краткая</a:t>
                      </a:r>
                      <a:r>
                        <a:rPr lang="ru-RU" sz="1800" b="1" kern="1200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endParaRPr lang="ru-RU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Конкретизируются общие цели среднего общего образования с учетом специфики курса внеурочной деятельности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См. приложение 2.</a:t>
                      </a:r>
                    </a:p>
                    <a:p>
                      <a:r>
                        <a:rPr lang="ru-RU" sz="1800" b="1" i="1" kern="1200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Подготовить учащихся к успешному прохождению итоговой аттестации.</a:t>
                      </a:r>
                      <a:endParaRPr lang="ru-RU" sz="1800" b="1" kern="1200" dirty="0" smtClean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8289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программы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6453036"/>
              </p:ext>
            </p:extLst>
          </p:nvPr>
        </p:nvGraphicFramePr>
        <p:xfrm>
          <a:off x="457200" y="1600200"/>
          <a:ext cx="8229600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Пояснительная записка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Планируемые результаты (предметные и </a:t>
                      </a:r>
                      <a:r>
                        <a:rPr lang="ru-RU" sz="1800" b="1" kern="1200" dirty="0" err="1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метапредметные</a:t>
                      </a:r>
                      <a:r>
                        <a:rPr lang="ru-RU" sz="1800" b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endParaRPr lang="ru-RU" sz="1800" b="1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Очень конкретно. </a:t>
                      </a:r>
                      <a:r>
                        <a:rPr lang="ru-RU" sz="1800" b="1" i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«Сформировано умение прохождения аттестации в тестовом формате». «Усовершенствованы вычислительные навыки», «Отработан навык применения теоретических знаний при решении задач по геометрии».</a:t>
                      </a:r>
                      <a:endParaRPr lang="ru-RU" sz="1800" b="1" kern="1200" dirty="0" smtClean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716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программы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177209"/>
              </p:ext>
            </p:extLst>
          </p:nvPr>
        </p:nvGraphicFramePr>
        <p:xfrm>
          <a:off x="457200" y="1600200"/>
          <a:ext cx="8229600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Пояснительная записка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Формы диагностики результатов освоения программы.</a:t>
                      </a:r>
                      <a:endParaRPr lang="ru-RU" dirty="0" smtClean="0">
                        <a:solidFill>
                          <a:schemeClr val="tx2"/>
                        </a:solidFill>
                      </a:endParaRPr>
                    </a:p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Тестирование, собеседование, соревнования, олимпиады, тренировочная работа в формате ЕГЭ, отчетный концерт, защита проекта и </a:t>
                      </a:r>
                      <a:r>
                        <a:rPr lang="ru-RU" sz="1800" b="1" i="1" kern="1200" dirty="0" err="1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т.п</a:t>
                      </a:r>
                      <a:endParaRPr lang="ru-RU" dirty="0" smtClean="0">
                        <a:solidFill>
                          <a:schemeClr val="tx2"/>
                        </a:solidFill>
                      </a:endParaRPr>
                    </a:p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304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152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5734889"/>
              </p:ext>
            </p:extLst>
          </p:nvPr>
        </p:nvGraphicFramePr>
        <p:xfrm>
          <a:off x="457200" y="692696"/>
          <a:ext cx="8075241" cy="5904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1747"/>
                <a:gridCol w="2691747"/>
                <a:gridCol w="2691747"/>
              </a:tblGrid>
              <a:tr h="40716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54974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Содержание программы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Перечислить темы для изучения и перечень получаемых навыков</a:t>
                      </a:r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Треугольники. Решение задач на свойства равнобедренного и прямоугольного треугольников. Применение признаков равенства треугольников к решению задач.</a:t>
                      </a:r>
                      <a:endParaRPr lang="ru-RU" sz="16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Площади. Задачи на использование формул площадей треугольника, параллелограмма, трапеции.</a:t>
                      </a:r>
                      <a:endParaRPr lang="ru-RU" sz="16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Окружность. Длина окружности и площадь круга, Свойство касательной к окружности. Вписанные и центральные углы. Правильные многоугольники.</a:t>
                      </a:r>
                      <a:endParaRPr lang="ru-RU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5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программы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4426624"/>
              </p:ext>
            </p:extLst>
          </p:nvPr>
        </p:nvGraphicFramePr>
        <p:xfrm>
          <a:off x="457200" y="1600200"/>
          <a:ext cx="8229600" cy="357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Название раздела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Содержание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Календарно-тематическое планирование.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Оформляется в виде таблицы. Указать: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Тему занятия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Дату проведения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Формы работы.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		</a:t>
                      </a:r>
                    </a:p>
                    <a:p>
                      <a:r>
                        <a:rPr lang="ru-RU" dirty="0" smtClean="0"/>
                        <a:t>		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Методическое и материальное обеспечение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Перечислить используемую литературу, учебные пособия, электронные ресурсы, сайты, оборудование.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Материалы сайтов ФИПИ, «Решу ЕГЭ», использование </a:t>
                      </a:r>
                      <a:r>
                        <a:rPr lang="ru-RU" sz="1800" i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мультимедийного </a:t>
                      </a:r>
                      <a:r>
                        <a:rPr lang="ru-RU" sz="1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проектора.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329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Words>293</Words>
  <Application>Microsoft Office PowerPoint</Application>
  <PresentationFormat>Экран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Структура рабочей программы внеурочной деятельности.</vt:lpstr>
      <vt:lpstr>Обязательные разделы.</vt:lpstr>
      <vt:lpstr>Структура рабочей программы</vt:lpstr>
      <vt:lpstr>Структура рабочей программы</vt:lpstr>
      <vt:lpstr>Структура программы</vt:lpstr>
      <vt:lpstr>Структура программы</vt:lpstr>
      <vt:lpstr>Презентация PowerPoint</vt:lpstr>
      <vt:lpstr>Структура программы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рабочей программы внеурочной деятельности.</dc:title>
  <dc:creator>Пользователь Windows</dc:creator>
  <cp:lastModifiedBy>Пользователь Windows</cp:lastModifiedBy>
  <cp:revision>11</cp:revision>
  <dcterms:created xsi:type="dcterms:W3CDTF">2019-08-28T07:42:50Z</dcterms:created>
  <dcterms:modified xsi:type="dcterms:W3CDTF">2019-08-29T07:56:12Z</dcterms:modified>
</cp:coreProperties>
</file>