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321" r:id="rId3"/>
    <p:sldId id="312" r:id="rId4"/>
    <p:sldId id="267" r:id="rId5"/>
    <p:sldId id="289" r:id="rId6"/>
    <p:sldId id="285" r:id="rId7"/>
    <p:sldId id="314" r:id="rId8"/>
    <p:sldId id="270" r:id="rId9"/>
    <p:sldId id="307" r:id="rId10"/>
    <p:sldId id="308" r:id="rId11"/>
    <p:sldId id="334" r:id="rId12"/>
    <p:sldId id="335" r:id="rId13"/>
    <p:sldId id="315" r:id="rId14"/>
    <p:sldId id="316" r:id="rId15"/>
    <p:sldId id="279" r:id="rId16"/>
    <p:sldId id="319" r:id="rId17"/>
    <p:sldId id="323" r:id="rId18"/>
    <p:sldId id="318" r:id="rId19"/>
    <p:sldId id="322" r:id="rId20"/>
    <p:sldId id="324" r:id="rId21"/>
    <p:sldId id="328" r:id="rId22"/>
    <p:sldId id="274" r:id="rId23"/>
    <p:sldId id="326" r:id="rId24"/>
    <p:sldId id="330" r:id="rId25"/>
    <p:sldId id="329" r:id="rId26"/>
    <p:sldId id="332" r:id="rId27"/>
    <p:sldId id="333" r:id="rId28"/>
    <p:sldId id="336" r:id="rId29"/>
    <p:sldId id="320" r:id="rId30"/>
  </p:sldIdLst>
  <p:sldSz cx="9144000" cy="6858000" type="screen4x3"/>
  <p:notesSz cx="6858000" cy="9144000"/>
  <p:custDataLst>
    <p:tags r:id="rId32"/>
  </p:custDataLst>
  <p:defaultTextStyle>
    <a:defPPr algn="l" rtl="0" eaLnBrk="0" hangingPunct="0">
      <a:defRPr kumimoji="0" lang="en-US" alt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 pitchFamily="34" charset="0"/>
        <a:ea typeface="Arial" pitchFamily="34" charset="0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 pitchFamily="34" charset="0"/>
        <a:ea typeface="Arial" pitchFamily="34" charset="0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 pitchFamily="34" charset="0"/>
        <a:ea typeface="Arial" pitchFamily="34" charset="0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 pitchFamily="34" charset="0"/>
        <a:ea typeface="Arial" pitchFamily="34" charset="0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>
        <a:solidFill>
          <a:schemeClr val="tx1"/>
        </a:solidFill>
        <a:latin typeface="Arial" pitchFamily="34" charset="0"/>
        <a:ea typeface="Arial" pitchFamily="34" charset="0"/>
      </a:defRPr>
    </a:lvl5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ru-RU" altLang="en-US" sz="1200" dirty="0"/>
          </a:p>
        </p:txBody>
      </p:sp>
      <p:sp>
        <p:nvSpPr>
          <p:cNvPr id="33795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rtlCol="0">
            <a:noAutofit/>
          </a:bodyPr>
          <a:lstStyle>
            <a:defPPr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14CAB0D1-D105-4C45-86D6-12774B30FE06}" type="datetime1">
              <a:rPr lang="ru-RU" altLang="en-US" sz="1200"/>
              <a:t>12.12.2025</a:t>
            </a:fld>
            <a:endParaRPr lang="ru-RU" altLang="en-US" sz="1200" dirty="0"/>
          </a:p>
        </p:txBody>
      </p:sp>
      <p:sp>
        <p:nvSpPr>
          <p:cNvPr id="33796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3797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3798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rtlCol="0" anchor="b" anchorCtr="0">
            <a:noAutofit/>
          </a:bodyPr>
          <a:lstStyle>
            <a:defPPr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ru-RU" altLang="en-US" sz="1200" dirty="0"/>
          </a:p>
        </p:txBody>
      </p:sp>
      <p:sp>
        <p:nvSpPr>
          <p:cNvPr id="33799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90529BDF-98EC-4AD9-8B22-AB7FE7488D3B}" type="slidenum">
              <a:rPr lang="ru-RU" altLang="ru-RU" sz="1200"/>
              <a:t>‹#›</a:t>
            </a:fld>
            <a:endParaRPr lang="ru-RU" altLang="ru-RU" sz="1200" dirty="0"/>
          </a:p>
        </p:txBody>
      </p:sp>
    </p:spTree>
    <p:extLst>
      <p:ext uri="{BB962C8B-B14F-4D97-AF65-F5344CB8AC3E}">
        <p14:creationId xmlns:p14="http://schemas.microsoft.com/office/powerpoint/2010/main" val="373666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lvl="0" indent="0" algn="r" eaLnBrk="1" hangingPunct="1"/>
            <a:fld id="{90529BDF-98EC-4AD9-8B22-AB7FE7488D3B}" type="slidenum">
              <a:rPr lang="ru-RU" altLang="ru-RU" sz="1200" smtClean="0"/>
              <a:t>5</a:t>
            </a:fld>
            <a:endParaRPr lang="ru-RU" altLang="ru-RU" sz="1200" dirty="0"/>
          </a:p>
        </p:txBody>
      </p:sp>
    </p:spTree>
    <p:extLst>
      <p:ext uri="{BB962C8B-B14F-4D97-AF65-F5344CB8AC3E}">
        <p14:creationId xmlns:p14="http://schemas.microsoft.com/office/powerpoint/2010/main" val="1698839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14C0E-9138-45E8-9638-7085ABAA5625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092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14C0E-9138-45E8-9638-7085ABAA5625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47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12/12/2025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770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9pPr>
          </a:lstStyle>
          <a:p>
            <a:pPr lvl="0"/>
            <a:r>
              <a:t>Haga clic para cambiar el estilo de título	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8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t>Haga clic para modificar el estilo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sz="140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/>
            <a:endParaRPr sz="140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 eaLnBrk="1" hangingPunct="1"/>
            <a:fld id="{E7A6A48E-4A85-4CEF-AC67-44BE5DBA3536}" type="slidenum">
              <a:rPr lang="en-US" altLang="ru-RU" sz="1400"/>
              <a:t>‹#›</a:t>
            </a:fld>
            <a:endParaRPr lang="en-US" altLang="ru-RU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3200" b="0" i="0" u="none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800" b="0" i="0" u="none">
          <a:solidFill>
            <a:schemeClr val="tx1"/>
          </a:solidFill>
          <a:latin typeface="+mn-lt"/>
          <a:ea typeface="Arial" pitchFamily="34" charset="0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2400" b="0" i="0" u="none">
          <a:solidFill>
            <a:schemeClr val="tx1"/>
          </a:solidFill>
          <a:latin typeface="+mn-lt"/>
          <a:ea typeface="Arial" pitchFamily="34" charset="0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>
          <a:solidFill>
            <a:schemeClr val="tx1"/>
          </a:solidFill>
          <a:latin typeface="+mn-lt"/>
          <a:ea typeface="Arial" pitchFamily="34" charset="0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>
          <a:solidFill>
            <a:schemeClr val="tx1"/>
          </a:solidFill>
          <a:latin typeface="+mn-lt"/>
          <a:ea typeface="Arial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test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/>
          </p:cNvSpPr>
          <p:nvPr>
            <p:ph type="ctrTitle" idx="4294967295"/>
          </p:nvPr>
        </p:nvSpPr>
        <p:spPr>
          <a:xfrm>
            <a:off x="395536" y="476672"/>
            <a:ext cx="8352928" cy="216024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>
                <a:solidFill>
                  <a:schemeClr val="tx2"/>
                </a:solidFill>
                <a:latin typeface="Arial" pitchFamily="34" charset="0"/>
                <a:ea typeface="Arial" pitchFamily="34" charset="0"/>
              </a:defRPr>
            </a:lvl1pPr>
          </a:lstStyle>
          <a:p>
            <a:pPr lvl="0" eaLnBrk="1" hangingPunct="1"/>
            <a:br>
              <a:rPr lang="ru-RU" altLang="ru-RU" sz="4000" b="1" dirty="0">
                <a:solidFill>
                  <a:schemeClr val="bg1"/>
                </a:solidFill>
              </a:rPr>
            </a:br>
            <a:br>
              <a:rPr lang="ru-RU" altLang="ru-RU" sz="4000" b="1" dirty="0">
                <a:solidFill>
                  <a:schemeClr val="bg1"/>
                </a:solidFill>
              </a:rPr>
            </a:br>
            <a:br>
              <a:rPr lang="ru-RU" altLang="ru-RU" sz="4000" b="1" dirty="0">
                <a:solidFill>
                  <a:schemeClr val="bg1"/>
                </a:solidFill>
              </a:rPr>
            </a:br>
            <a:br>
              <a:rPr lang="ru-RU" altLang="ru-RU" sz="4000" b="1" dirty="0">
                <a:solidFill>
                  <a:schemeClr val="bg1"/>
                </a:solidFill>
              </a:rPr>
            </a:br>
            <a:br>
              <a:rPr lang="ru-RU" altLang="ru-RU" sz="4000" b="1" dirty="0">
                <a:solidFill>
                  <a:schemeClr val="bg1"/>
                </a:solidFill>
              </a:rPr>
            </a:br>
            <a:br>
              <a:rPr lang="ru-RU" altLang="ru-RU" sz="4000" b="1" dirty="0">
                <a:solidFill>
                  <a:schemeClr val="bg1"/>
                </a:solidFill>
              </a:rPr>
            </a:br>
            <a:r>
              <a:rPr lang="ru-RU" altLang="ru-RU" sz="4000" b="1" dirty="0">
                <a:solidFill>
                  <a:schemeClr val="bg1"/>
                </a:solidFill>
              </a:rPr>
              <a:t>Родительское собрание</a:t>
            </a:r>
            <a:br>
              <a:rPr lang="ru-RU" altLang="ru-RU" sz="4000" b="1" dirty="0">
                <a:solidFill>
                  <a:schemeClr val="bg1"/>
                </a:solidFill>
              </a:rPr>
            </a:br>
            <a:r>
              <a:rPr lang="ru-RU" altLang="ru-RU" sz="4000" b="1" dirty="0">
                <a:solidFill>
                  <a:schemeClr val="bg1"/>
                </a:solidFill>
              </a:rPr>
              <a:t> ГИА-11    2026</a:t>
            </a:r>
            <a:br>
              <a:rPr lang="ru-RU" altLang="ru-RU" sz="4000" b="1" dirty="0">
                <a:solidFill>
                  <a:schemeClr val="bg1"/>
                </a:solidFill>
              </a:rPr>
            </a:br>
            <a:br>
              <a:rPr lang="ru-RU" altLang="ru-RU" sz="4000" b="1" dirty="0">
                <a:solidFill>
                  <a:schemeClr val="bg1"/>
                </a:solidFill>
              </a:rPr>
            </a:br>
            <a:br>
              <a:rPr lang="ru-RU" altLang="ru-RU" sz="4000" b="1" dirty="0">
                <a:solidFill>
                  <a:schemeClr val="bg1"/>
                </a:solidFill>
              </a:rPr>
            </a:br>
            <a:br>
              <a:rPr lang="ru-RU" altLang="ru-RU" sz="4000" b="1" dirty="0">
                <a:solidFill>
                  <a:schemeClr val="bg1"/>
                </a:solidFill>
              </a:rPr>
            </a:br>
            <a:br>
              <a:rPr lang="ru-RU" altLang="ru-RU" sz="4000" b="1" dirty="0">
                <a:solidFill>
                  <a:schemeClr val="bg1"/>
                </a:solidFill>
              </a:rPr>
            </a:br>
            <a:br>
              <a:rPr lang="ru-RU" altLang="ru-RU" sz="4000" b="1" dirty="0">
                <a:solidFill>
                  <a:schemeClr val="bg1"/>
                </a:solidFill>
              </a:rPr>
            </a:br>
            <a:br>
              <a:rPr lang="ru-RU" altLang="ru-RU" sz="4000" b="1" dirty="0">
                <a:solidFill>
                  <a:schemeClr val="bg1"/>
                </a:solidFill>
              </a:rPr>
            </a:br>
            <a:br>
              <a:rPr lang="ru-RU" altLang="ru-RU" sz="4000" b="1" dirty="0">
                <a:solidFill>
                  <a:schemeClr val="bg1"/>
                </a:solidFill>
              </a:rPr>
            </a:br>
            <a:endParaRPr lang="en-US" altLang="ru-RU" sz="2000" b="1" dirty="0">
              <a:solidFill>
                <a:schemeClr val="bg1"/>
              </a:solidFill>
            </a:endParaRPr>
          </a:p>
        </p:txBody>
      </p:sp>
      <p:sp>
        <p:nvSpPr>
          <p:cNvPr id="2051" name="Rectangle 125"/>
          <p:cNvSpPr/>
          <p:nvPr/>
        </p:nvSpPr>
        <p:spPr>
          <a:xfrm>
            <a:off x="4860925" y="3213100"/>
            <a:ext cx="5040312" cy="5445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8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51" y="1772816"/>
            <a:ext cx="9061235" cy="371888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466980"/>
              </p:ext>
            </p:extLst>
          </p:nvPr>
        </p:nvGraphicFramePr>
        <p:xfrm>
          <a:off x="462671" y="1916832"/>
          <a:ext cx="8291264" cy="4175832"/>
        </p:xfrm>
        <a:graphic>
          <a:graphicData uri="http://schemas.openxmlformats.org/drawingml/2006/table">
            <a:tbl>
              <a:tblPr/>
              <a:tblGrid>
                <a:gridCol w="4042792">
                  <a:extLst>
                    <a:ext uri="{9D8B030D-6E8A-4147-A177-3AD203B41FA5}">
                      <a16:colId xmlns:a16="http://schemas.microsoft.com/office/drawing/2014/main" val="3996670006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1697836389"/>
                    </a:ext>
                  </a:extLst>
                </a:gridCol>
              </a:tblGrid>
              <a:tr h="344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досрочный период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 марта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 апреля 2026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793493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060401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основной период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01 июня 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</a:t>
                      </a: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09 июля 2026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482691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345004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дополнительный период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0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4-2</a:t>
                      </a: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5 сентября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2026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093553"/>
                  </a:ext>
                </a:extLst>
              </a:tr>
              <a:tr h="3444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536363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Периоды ЕГЭ-2026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59832" y="1556792"/>
            <a:ext cx="8229600" cy="1872208"/>
          </a:xfrm>
        </p:spPr>
        <p:txBody>
          <a:bodyPr/>
          <a:lstStyle/>
          <a:p>
            <a:pPr defTabSz="917575"/>
            <a:endParaRPr lang="ru-RU" dirty="0"/>
          </a:p>
          <a:p>
            <a:pPr marL="0" indent="0" defTabSz="917575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37063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1E938-F509-4BC3-9191-CA76A23FD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4B92B94-39BC-4F59-877F-75FE79889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16631"/>
            <a:ext cx="7488832" cy="64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0116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68AF09-4358-4442-A387-88250119C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B1FDBE-76F3-4447-B306-36D440534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/>
              <a:t>Участники ГИА вправе в дополнительные дни по своему желанию один раз пересдать ЕГЭ по одному учебному предмету по своему выбору из числа учебных предметов, сданных в текущем году.</a:t>
            </a:r>
          </a:p>
          <a:p>
            <a:endParaRPr lang="ru-RU" sz="1600" dirty="0"/>
          </a:p>
          <a:p>
            <a:r>
              <a:rPr lang="ru-RU" sz="1600" dirty="0"/>
              <a:t>Возможность пересдать предоставляется всем выпускникам текущего года, сдававшим ЕГЭ, без исключения. Но важно обратить внимание, что действителен будет только результат пересдачи. Первый полученный результат по пересдаваемому предмету будет аннулирован.</a:t>
            </a:r>
          </a:p>
          <a:p>
            <a:endParaRPr lang="ru-RU" sz="1600" dirty="0"/>
          </a:p>
          <a:p>
            <a:r>
              <a:rPr lang="ru-RU" sz="1600" dirty="0"/>
              <a:t>8 июля (среда) — иностранные языки (английский, испанский, китайский, немецкий, французский) (письменная часть), информатика, литература, русский язык, физика, химия;</a:t>
            </a:r>
          </a:p>
          <a:p>
            <a:endParaRPr lang="ru-RU" sz="1600" dirty="0"/>
          </a:p>
          <a:p>
            <a:r>
              <a:rPr lang="ru-RU" sz="1600" dirty="0"/>
              <a:t>9 июля (четверг) — биология, география, ЕГЭ по математике базового уровня, ЕГЭ по математике профильного уровня, иностранные языки (английский, испанский, китайский, немецкий, французский) (устная часть), история, обществознание.</a:t>
            </a:r>
          </a:p>
        </p:txBody>
      </p:sp>
    </p:spTree>
    <p:extLst>
      <p:ext uri="{BB962C8B-B14F-4D97-AF65-F5344CB8AC3E}">
        <p14:creationId xmlns:p14="http://schemas.microsoft.com/office/powerpoint/2010/main" val="183356850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22114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Пункты ППЭ -11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 Красносельском районе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ГБОУ СОШ № 247</a:t>
            </a:r>
          </a:p>
          <a:p>
            <a:r>
              <a:rPr lang="ru-RU" sz="2000" dirty="0">
                <a:highlight>
                  <a:srgbClr val="FFFF00"/>
                </a:highlight>
              </a:rPr>
              <a:t>ГБОУ СОШ № 252</a:t>
            </a:r>
          </a:p>
          <a:p>
            <a:r>
              <a:rPr lang="ru-RU" sz="2000" dirty="0"/>
              <a:t>ГБОУ СОШ № 262</a:t>
            </a:r>
          </a:p>
          <a:p>
            <a:r>
              <a:rPr lang="ru-RU" sz="2000" dirty="0"/>
              <a:t>ГБОУ СОШ № 270</a:t>
            </a:r>
          </a:p>
          <a:p>
            <a:r>
              <a:rPr lang="ru-RU" sz="2000" dirty="0"/>
              <a:t>ГБОУ гимназия № 293</a:t>
            </a:r>
          </a:p>
          <a:p>
            <a:r>
              <a:rPr lang="ru-RU" sz="2000" dirty="0"/>
              <a:t>ГБОУ СОШ № 375</a:t>
            </a:r>
          </a:p>
          <a:p>
            <a:r>
              <a:rPr lang="ru-RU" sz="2000" dirty="0"/>
              <a:t>ГБОУ СОШ № 385 (Солнечный город)</a:t>
            </a:r>
          </a:p>
          <a:p>
            <a:r>
              <a:rPr lang="ru-RU" sz="2000" dirty="0"/>
              <a:t>ГБОУ СОШ № 390</a:t>
            </a:r>
          </a:p>
          <a:p>
            <a:r>
              <a:rPr lang="ru-RU" sz="2000" dirty="0"/>
              <a:t>ГБОУ СОШ № 391</a:t>
            </a:r>
          </a:p>
          <a:p>
            <a:r>
              <a:rPr lang="ru-RU" sz="2000" dirty="0"/>
              <a:t>2 пункта: ГБОУ СОШ № 509 (Патриотов 24, корп.1, капитана Грищенко, д.3, к.1)</a:t>
            </a:r>
          </a:p>
          <a:p>
            <a:r>
              <a:rPr lang="ru-RU" sz="2000" dirty="0"/>
              <a:t>ГБОУ лицей № 590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rgbClr val="FF0000"/>
                </a:solidFill>
              </a:rPr>
              <a:t>12 пунктов проведения экзаменов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25278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/>
          <p:cNvSpPr txBox="1"/>
          <p:nvPr/>
        </p:nvSpPr>
        <p:spPr>
          <a:xfrm>
            <a:off x="1131825" y="1983867"/>
            <a:ext cx="1807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pc="-45" dirty="0">
                <a:latin typeface="Microsoft Sans Serif"/>
                <a:cs typeface="Microsoft Sans Serif"/>
              </a:rPr>
              <a:t>СПРАВКА</a:t>
            </a:r>
            <a:endParaRPr dirty="0">
              <a:latin typeface="Microsoft Sans Serif"/>
              <a:cs typeface="Microsoft Sans Serif"/>
            </a:endParaRPr>
          </a:p>
          <a:p>
            <a:pPr marL="12700" marR="5080" algn="ctr"/>
            <a:r>
              <a:rPr spc="-5" dirty="0">
                <a:latin typeface="Microsoft Sans Serif"/>
                <a:cs typeface="Microsoft Sans Serif"/>
              </a:rPr>
              <a:t>об</a:t>
            </a:r>
            <a:r>
              <a:rPr spc="-55" dirty="0">
                <a:latin typeface="Microsoft Sans Serif"/>
                <a:cs typeface="Microsoft Sans Serif"/>
              </a:rPr>
              <a:t> </a:t>
            </a:r>
            <a:r>
              <a:rPr spc="-15" dirty="0">
                <a:latin typeface="Microsoft Sans Serif"/>
                <a:cs typeface="Microsoft Sans Serif"/>
              </a:rPr>
              <a:t>установлении </a:t>
            </a:r>
            <a:r>
              <a:rPr spc="-465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инвалидности</a:t>
            </a:r>
            <a:endParaRPr dirty="0">
              <a:latin typeface="Microsoft Sans Serif"/>
              <a:cs typeface="Microsoft Sans Serif"/>
            </a:endParaRPr>
          </a:p>
        </p:txBody>
      </p:sp>
      <p:grpSp>
        <p:nvGrpSpPr>
          <p:cNvPr id="7" name="object 4"/>
          <p:cNvGrpSpPr/>
          <p:nvPr/>
        </p:nvGrpSpPr>
        <p:grpSpPr>
          <a:xfrm>
            <a:off x="857251" y="3170810"/>
            <a:ext cx="2357755" cy="2214245"/>
            <a:chOff x="857250" y="3500501"/>
            <a:chExt cx="2357755" cy="2214245"/>
          </a:xfrm>
        </p:grpSpPr>
        <p:pic>
          <p:nvPicPr>
            <p:cNvPr id="8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472" y="4075137"/>
              <a:ext cx="1462024" cy="1639189"/>
            </a:xfrm>
            <a:prstGeom prst="rect">
              <a:avLst/>
            </a:prstGeom>
          </p:spPr>
        </p:pic>
        <p:pic>
          <p:nvPicPr>
            <p:cNvPr id="9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250" y="3500501"/>
              <a:ext cx="1473073" cy="1675511"/>
            </a:xfrm>
            <a:prstGeom prst="rect">
              <a:avLst/>
            </a:prstGeom>
          </p:spPr>
        </p:pic>
      </p:grpSp>
      <p:sp>
        <p:nvSpPr>
          <p:cNvPr id="10" name="object 7"/>
          <p:cNvSpPr txBox="1"/>
          <p:nvPr/>
        </p:nvSpPr>
        <p:spPr>
          <a:xfrm>
            <a:off x="4937252" y="2055113"/>
            <a:ext cx="2557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40" dirty="0">
                <a:latin typeface="Microsoft Sans Serif"/>
                <a:cs typeface="Microsoft Sans Serif"/>
              </a:rPr>
              <a:t>ЗАКЛЮЧЕНИЕ</a:t>
            </a:r>
            <a:r>
              <a:rPr spc="445" dirty="0">
                <a:latin typeface="Microsoft Sans Serif"/>
                <a:cs typeface="Microsoft Sans Serif"/>
              </a:rPr>
              <a:t> </a:t>
            </a:r>
            <a:r>
              <a:rPr spc="-40" dirty="0">
                <a:latin typeface="Microsoft Sans Serif"/>
                <a:cs typeface="Microsoft Sans Serif"/>
              </a:rPr>
              <a:t>ЦПМПК</a:t>
            </a:r>
            <a:endParaRPr dirty="0">
              <a:latin typeface="Microsoft Sans Serif"/>
              <a:cs typeface="Microsoft Sans Serif"/>
            </a:endParaRPr>
          </a:p>
        </p:txBody>
      </p:sp>
      <p:pic>
        <p:nvPicPr>
          <p:cNvPr id="11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2127" y="2813559"/>
            <a:ext cx="1571625" cy="2428875"/>
          </a:xfrm>
          <a:prstGeom prst="rect">
            <a:avLst/>
          </a:prstGeom>
        </p:spPr>
      </p:pic>
      <p:sp>
        <p:nvSpPr>
          <p:cNvPr id="12" name="object 9"/>
          <p:cNvSpPr txBox="1"/>
          <p:nvPr/>
        </p:nvSpPr>
        <p:spPr>
          <a:xfrm>
            <a:off x="7009257" y="3271647"/>
            <a:ext cx="174815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  <a:buSzPct val="93750"/>
              <a:buFont typeface="Wingdings"/>
              <a:buChar char=""/>
              <a:tabLst>
                <a:tab pos="174625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специальные </a:t>
            </a:r>
            <a:r>
              <a:rPr sz="1600" spc="-5" dirty="0">
                <a:latin typeface="Microsoft Sans Serif"/>
                <a:cs typeface="Microsoft Sans Serif"/>
              </a:rPr>
              <a:t> условия,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ре</a:t>
            </a:r>
            <a:r>
              <a:rPr sz="1600" spc="-30" dirty="0">
                <a:latin typeface="Microsoft Sans Serif"/>
                <a:cs typeface="Microsoft Sans Serif"/>
              </a:rPr>
              <a:t>ком</a:t>
            </a:r>
            <a:r>
              <a:rPr sz="1600" spc="-10" dirty="0">
                <a:latin typeface="Microsoft Sans Serif"/>
                <a:cs typeface="Microsoft Sans Serif"/>
              </a:rPr>
              <a:t>ендо</a:t>
            </a:r>
            <a:r>
              <a:rPr sz="1600" spc="-15" dirty="0">
                <a:latin typeface="Microsoft Sans Serif"/>
                <a:cs typeface="Microsoft Sans Serif"/>
              </a:rPr>
              <a:t>ван</a:t>
            </a:r>
            <a:r>
              <a:rPr sz="1600" spc="-20" dirty="0">
                <a:latin typeface="Microsoft Sans Serif"/>
                <a:cs typeface="Microsoft Sans Serif"/>
              </a:rPr>
              <a:t>н</a:t>
            </a:r>
            <a:r>
              <a:rPr sz="1600" spc="-5" dirty="0">
                <a:latin typeface="Microsoft Sans Serif"/>
                <a:cs typeface="Microsoft Sans Serif"/>
              </a:rPr>
              <a:t>ые  </a:t>
            </a:r>
            <a:r>
              <a:rPr sz="1600" spc="-35" dirty="0">
                <a:latin typeface="Microsoft Sans Serif"/>
                <a:cs typeface="Microsoft Sans Serif"/>
              </a:rPr>
              <a:t>ЦПМПК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5" name="object 2"/>
          <p:cNvSpPr txBox="1"/>
          <p:nvPr/>
        </p:nvSpPr>
        <p:spPr>
          <a:xfrm>
            <a:off x="-1116632" y="957261"/>
            <a:ext cx="9721215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 algn="ctr">
              <a:spcBef>
                <a:spcPts val="95"/>
              </a:spcBef>
            </a:pP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6175">
              <a:spcBef>
                <a:spcPts val="95"/>
              </a:spcBef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834" y="-34133"/>
            <a:ext cx="6477804" cy="160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22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875" y="2001044"/>
            <a:ext cx="5048250" cy="3724275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26627" name="Рисунок 1"/>
          <p:cNvPicPr/>
          <p:nvPr/>
        </p:nvPicPr>
        <p:blipFill>
          <a:blip r:embed="rId3"/>
          <a:stretch>
            <a:fillRect/>
          </a:stretch>
        </p:blipFill>
        <p:spPr>
          <a:xfrm>
            <a:off x="6278562" y="212725"/>
            <a:ext cx="2865438" cy="17240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6628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6297612" y="2432050"/>
            <a:ext cx="3035300" cy="3365500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26629" name="Рисунок 5"/>
          <p:cNvPicPr/>
          <p:nvPr/>
        </p:nvPicPr>
        <p:blipFill>
          <a:blip r:embed="rId5"/>
          <a:stretch>
            <a:fillRect/>
          </a:stretch>
        </p:blipFill>
        <p:spPr>
          <a:xfrm>
            <a:off x="3743325" y="1316038"/>
            <a:ext cx="2846388" cy="2847975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26630" name="Рисунок 6"/>
          <p:cNvPicPr/>
          <p:nvPr/>
        </p:nvPicPr>
        <p:blipFill>
          <a:blip r:embed="rId6"/>
          <a:stretch>
            <a:fillRect/>
          </a:stretch>
        </p:blipFill>
        <p:spPr>
          <a:xfrm>
            <a:off x="3743325" y="3943350"/>
            <a:ext cx="2657475" cy="2622550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26631" name="Рисунок 8"/>
          <p:cNvPicPr/>
          <p:nvPr/>
        </p:nvPicPr>
        <p:blipFill>
          <a:blip r:embed="rId7"/>
          <a:stretch>
            <a:fillRect/>
          </a:stretch>
        </p:blipFill>
        <p:spPr>
          <a:xfrm>
            <a:off x="139700" y="3760788"/>
            <a:ext cx="3421062" cy="2736850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3568" y="2204864"/>
            <a:ext cx="8003232" cy="234872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133985" rIns="0" bIns="0" rtlCol="0">
            <a:spAutoFit/>
          </a:bodyPr>
          <a:lstStyle/>
          <a:p>
            <a:pPr marL="186055" algn="just">
              <a:spcBef>
                <a:spcPts val="1055"/>
              </a:spcBef>
            </a:pPr>
            <a:r>
              <a:rPr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b="1" spc="-2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b="1" spc="70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b="1" spc="20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b="1" spc="39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-10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dirty="0">
              <a:latin typeface="Georgia"/>
              <a:cs typeface="Georgia"/>
            </a:endParaRPr>
          </a:p>
          <a:p>
            <a:pPr algn="just">
              <a:spcBef>
                <a:spcPts val="965"/>
              </a:spcBef>
              <a:tabLst>
                <a:tab pos="5805170" algn="l"/>
              </a:tabLst>
            </a:pPr>
            <a:r>
              <a:rPr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</a:t>
            </a:r>
            <a:r>
              <a:rPr lang="en-US"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spb</a:t>
            </a:r>
            <a:r>
              <a:rPr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.ru</a:t>
            </a:r>
            <a:r>
              <a:rPr b="1" spc="-15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b="1" spc="-35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b="1" spc="-6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lang="ru-RU" b="1" spc="-15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b="1" spc="-15" dirty="0">
                <a:solidFill>
                  <a:srgbClr val="404040"/>
                </a:solidFill>
                <a:latin typeface="Georgia"/>
                <a:cs typeface="Georgia"/>
              </a:rPr>
              <a:t>нформационный</a:t>
            </a:r>
            <a:r>
              <a:rPr lang="ru-RU" b="1" spc="-1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lang="en-US" b="1" spc="-1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-15" dirty="0">
                <a:solidFill>
                  <a:srgbClr val="404040"/>
                </a:solidFill>
                <a:latin typeface="Georgia"/>
                <a:cs typeface="Georgia"/>
              </a:rPr>
              <a:t>портал</a:t>
            </a:r>
            <a:r>
              <a:rPr b="1" spc="1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5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r>
              <a:rPr lang="ru-RU" b="1" spc="5" dirty="0">
                <a:solidFill>
                  <a:srgbClr val="404040"/>
                </a:solidFill>
                <a:latin typeface="Georgia"/>
                <a:cs typeface="Georgia"/>
              </a:rPr>
              <a:t> Санкт-Петербурга</a:t>
            </a:r>
            <a:endParaRPr dirty="0">
              <a:latin typeface="Georgia"/>
              <a:cs typeface="Georgia"/>
            </a:endParaRPr>
          </a:p>
          <a:p>
            <a:pPr marL="222885" marR="212725" algn="just">
              <a:spcBef>
                <a:spcPts val="1080"/>
              </a:spcBef>
              <a:tabLst>
                <a:tab pos="6672580" algn="l"/>
              </a:tabLst>
            </a:pPr>
            <a:r>
              <a:rPr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b="1" spc="-3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b="1" spc="-10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b="1" spc="-5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b="1" spc="3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-20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b="1" spc="17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10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b="1" spc="50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b="1" spc="5" dirty="0">
                <a:solidFill>
                  <a:srgbClr val="404040"/>
                </a:solidFill>
                <a:latin typeface="Georgia"/>
                <a:cs typeface="Georgia"/>
              </a:rPr>
              <a:t>сфере </a:t>
            </a:r>
            <a:endParaRPr lang="ru-RU" b="1" spc="5" dirty="0">
              <a:solidFill>
                <a:srgbClr val="404040"/>
              </a:solidFill>
              <a:latin typeface="Georgia"/>
              <a:cs typeface="Georgia"/>
            </a:endParaRPr>
          </a:p>
          <a:p>
            <a:pPr marL="222885" marR="212725" algn="just">
              <a:spcBef>
                <a:spcPts val="1080"/>
              </a:spcBef>
              <a:tabLst>
                <a:tab pos="6672580" algn="l"/>
              </a:tabLst>
            </a:pPr>
            <a:r>
              <a:rPr b="1" spc="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b="1" spc="-35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b="1" spc="-12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5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lang="ru-RU" dirty="0">
              <a:latin typeface="Georgia"/>
              <a:cs typeface="Georgia"/>
            </a:endParaRPr>
          </a:p>
          <a:p>
            <a:pPr marL="222885" marR="212725" algn="just">
              <a:spcBef>
                <a:spcPts val="1080"/>
              </a:spcBef>
              <a:tabLst>
                <a:tab pos="6672580" algn="l"/>
              </a:tabLst>
            </a:pPr>
            <a:r>
              <a:rPr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3"/>
              </a:rPr>
              <a:t>rustest.ru</a:t>
            </a:r>
            <a:r>
              <a:rPr b="1" spc="-25" dirty="0">
                <a:solidFill>
                  <a:srgbClr val="800000"/>
                </a:solidFill>
                <a:latin typeface="Georgia"/>
                <a:cs typeface="Georgia"/>
                <a:hlinkClick r:id="rId3"/>
              </a:rPr>
              <a:t> </a:t>
            </a:r>
            <a:r>
              <a:rPr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b="1" spc="45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b="1" spc="-5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b="1" spc="20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dirty="0">
              <a:latin typeface="Georgia"/>
              <a:cs typeface="Georgia"/>
            </a:endParaRPr>
          </a:p>
          <a:p>
            <a:pPr marL="635" algn="just"/>
            <a:r>
              <a:rPr lang="ru-RU" b="1" spc="20" dirty="0">
                <a:solidFill>
                  <a:srgbClr val="404040"/>
                </a:solidFill>
                <a:latin typeface="Georgia"/>
                <a:cs typeface="Georgia"/>
              </a:rPr>
              <a:t>    т</a:t>
            </a:r>
            <a:r>
              <a:rPr b="1" spc="20" dirty="0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 anchor="ctr" anchorCtr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br>
              <a:rPr lang="ru-RU" sz="3200" b="1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</a:br>
            <a:endParaRPr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492896"/>
            <a:ext cx="4978896" cy="36332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0688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-100" dirty="0">
                <a:solidFill>
                  <a:schemeClr val="bg1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Информационная поддержка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025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124DB-886C-4034-8488-BC0F98A81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E23C9B9-4D98-4C41-9E59-4242EE64F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96" y="116632"/>
            <a:ext cx="9089008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7152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188640"/>
            <a:ext cx="946435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u="heavy" spc="-15" dirty="0">
                <a:solidFill>
                  <a:schemeClr val="bg1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 www.ege.</a:t>
            </a:r>
            <a:r>
              <a:rPr lang="en-US" b="1" u="heavy" spc="-15" dirty="0">
                <a:solidFill>
                  <a:schemeClr val="bg1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spb</a:t>
            </a:r>
            <a:r>
              <a:rPr lang="en-US" sz="2800" b="1" u="heavy" spc="-15" dirty="0">
                <a:solidFill>
                  <a:schemeClr val="bg1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.ru</a:t>
            </a:r>
            <a:r>
              <a:rPr lang="en-US" sz="2800" b="1" spc="-15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br>
              <a:rPr lang="en-US" sz="2800" b="1" spc="-15" dirty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ru-RU" sz="2800" b="1" spc="-15" dirty="0">
                <a:solidFill>
                  <a:schemeClr val="bg1"/>
                </a:solidFill>
                <a:latin typeface="Georgia"/>
                <a:cs typeface="Georgia"/>
              </a:rPr>
              <a:t>официальный информационный портал </a:t>
            </a:r>
            <a:br>
              <a:rPr lang="ru-RU" sz="2800" b="1" spc="-15" dirty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ru-RU" sz="2800" b="1" spc="-15" dirty="0">
                <a:solidFill>
                  <a:schemeClr val="bg1"/>
                </a:solidFill>
                <a:latin typeface="Georgia"/>
                <a:cs typeface="Georgia"/>
              </a:rPr>
              <a:t>Санкт-Петербурга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12776"/>
            <a:ext cx="9253234" cy="520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9237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CED0E-F629-4768-8E40-5556D5B9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На ЕГЭ выделяется:</a:t>
            </a:r>
            <a:br>
              <a:rPr lang="ru-RU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B55030-339F-4B0D-9C83-3FB9A0273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2"/>
          </a:xfrm>
        </p:spPr>
        <p:txBody>
          <a:bodyPr/>
          <a:lstStyle/>
          <a:p>
            <a:r>
              <a:rPr lang="ru-RU" sz="2400" dirty="0">
                <a:cs typeface="Times New Roman" panose="02020603050405020304" pitchFamily="18" charset="0"/>
              </a:rPr>
              <a:t>по биологии, информатике, литературе, математике профильного уровня, физике школьникам </a:t>
            </a:r>
            <a:r>
              <a:rPr lang="ru-RU" sz="2400" b="1" dirty="0">
                <a:cs typeface="Times New Roman" panose="02020603050405020304" pitchFamily="18" charset="0"/>
              </a:rPr>
              <a:t>3 часа 55 минут</a:t>
            </a:r>
            <a:r>
              <a:rPr lang="ru-RU" sz="2400" dirty="0"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по истории, обществознанию, русскому языку, химии – </a:t>
            </a:r>
            <a:r>
              <a:rPr lang="ru-RU" sz="2400" b="1" dirty="0">
                <a:cs typeface="Times New Roman" panose="02020603050405020304" pitchFamily="18" charset="0"/>
              </a:rPr>
              <a:t>3 часа 30 минут</a:t>
            </a:r>
            <a:r>
              <a:rPr lang="ru-RU" sz="2400" dirty="0"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по иностранным языкам (письменная часть) – </a:t>
            </a:r>
            <a:r>
              <a:rPr lang="ru-RU" sz="2400" b="1" dirty="0">
                <a:cs typeface="Times New Roman" panose="02020603050405020304" pitchFamily="18" charset="0"/>
              </a:rPr>
              <a:t>3 часа 10 минут</a:t>
            </a:r>
            <a:r>
              <a:rPr lang="ru-RU" sz="2400" dirty="0"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по географии, математике базового уровня – </a:t>
            </a:r>
            <a:r>
              <a:rPr lang="ru-RU" sz="2400" b="1" dirty="0">
                <a:cs typeface="Times New Roman" panose="02020603050405020304" pitchFamily="18" charset="0"/>
              </a:rPr>
              <a:t>3 часа</a:t>
            </a:r>
            <a:r>
              <a:rPr lang="ru-RU" sz="2400" dirty="0"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по иностранным языкам (устная часть) – </a:t>
            </a:r>
            <a:r>
              <a:rPr lang="ru-RU" sz="2400" b="1" dirty="0">
                <a:cs typeface="Times New Roman" panose="02020603050405020304" pitchFamily="18" charset="0"/>
              </a:rPr>
              <a:t>17 минут</a:t>
            </a:r>
            <a:endParaRPr lang="ru-RU" sz="2400" dirty="0">
              <a:cs typeface="Times New Roman" panose="02020603050405020304" pitchFamily="18" charset="0"/>
            </a:endParaRPr>
          </a:p>
          <a:p>
            <a:r>
              <a:rPr lang="ru-RU" sz="2400" b="1" dirty="0">
                <a:cs typeface="Times New Roman" panose="02020603050405020304" pitchFamily="18" charset="0"/>
              </a:rPr>
              <a:t>В приказе Министерства просвещения России и Рособрнадзора сказано, что участникам ЕГЭ по математике в 2026 нельзя пользоваться калькуляторами</a:t>
            </a:r>
            <a:endParaRPr lang="ru-R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308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05A0D5-588E-4023-A28A-7F03897D7C01}"/>
              </a:ext>
            </a:extLst>
          </p:cNvPr>
          <p:cNvSpPr/>
          <p:nvPr/>
        </p:nvSpPr>
        <p:spPr>
          <a:xfrm>
            <a:off x="143508" y="1412776"/>
            <a:ext cx="8856984" cy="4565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ea typeface="Verdana" panose="020B0604030504040204" pitchFamily="34" charset="0"/>
                <a:cs typeface="Arial" panose="020B0604020202020204" pitchFamily="34" charset="0"/>
              </a:rPr>
              <a:t>Федеральный закон от 29.12.2012 № 273-ФЗ </a:t>
            </a:r>
            <a:br>
              <a:rPr lang="ru-RU" dirty="0"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dirty="0">
                <a:ea typeface="Verdana" panose="020B0604030504040204" pitchFamily="34" charset="0"/>
                <a:cs typeface="Arial" panose="020B0604020202020204" pitchFamily="34" charset="0"/>
              </a:rPr>
              <a:t>«Об образовании в Российской Федерации»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cs typeface="Arial" panose="020B0604020202020204" pitchFamily="34" charset="0"/>
              </a:rPr>
              <a:t>Приказ Минпросвещения России № 233, Рособрнадзора </a:t>
            </a:r>
            <a:br>
              <a:rPr lang="ru-RU" dirty="0">
                <a:cs typeface="Arial" panose="020B0604020202020204" pitchFamily="34" charset="0"/>
              </a:rPr>
            </a:br>
            <a:r>
              <a:rPr lang="ru-RU" dirty="0">
                <a:cs typeface="Arial" panose="020B0604020202020204" pitchFamily="34" charset="0"/>
              </a:rPr>
              <a:t>№ 552 от 04.04.2023 «Об утверждении Порядка проведения государственной итоговой аттестации по образовательным программам среднего общего образования» (зарегистрировано в Минюсте России 15.05.2023 № 73314)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cs typeface="Arial" panose="020B0604020202020204" pitchFamily="34" charset="0"/>
              </a:rPr>
              <a:t>Приказ Министерства просвещения РФ от 29.09. 2023 № 730 «Об утверждении порядка и условий выдачи медалей «За особые успехи в учении» I и II степеней.</a:t>
            </a: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dirty="0">
                <a:cs typeface="Arial" panose="020B0604020202020204" pitchFamily="34" charset="0"/>
              </a:rPr>
              <a:t>Приказ Минпросвещения  России от 16.11.2023 № 867 «О внесении изменений в Порядок заполнения, учета и выдачи аттестатов об основном общем и среднем общем образовании и их дубликатов, утвержденный приказом Министерства просвещения Российской Федерации от 5 октября 2020 года № 546».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275FE5-0592-435D-9579-A3A105DFA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338" y="0"/>
            <a:ext cx="3999323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0822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558AB-ABFC-4D42-B2B9-54C766FCC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Апелляция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80C2ED-D19F-4301-B1DD-70F819D82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Апелляция о несогласии с выставленными баллами, в том числе по результатам перепроверки экзаменационной работы, подается в течение 2 рабочих дней, следующих за официальным днем объявления результатов экзамена по соответствующему учебному предмету, в электронном виде.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Апелляцию о нарушении Порядка проведения ГИА участник экзамена подает в день проведения экзамена по соответствующему учебному предмету члену ГЭК, не покидая ППЭ.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71170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A2DC3-CE7A-4855-9099-83B87977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</a:t>
            </a:r>
            <a:r>
              <a:rPr lang="ru-RU" sz="3200" b="1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</a:t>
            </a:r>
            <a:r>
              <a:rPr lang="ru-RU" sz="3200" b="1" spc="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</a:t>
            </a:r>
            <a:r>
              <a:rPr lang="ru-RU" sz="3200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</a:t>
            </a:r>
            <a:r>
              <a:rPr lang="ru-RU" sz="3200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</a:t>
            </a:r>
            <a:r>
              <a:rPr lang="ru-RU" sz="3200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</a:t>
            </a:r>
            <a:r>
              <a:rPr lang="ru-RU" sz="32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право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07B5FA-77D9-42CE-B5C1-F77EEC5DF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593108"/>
          </a:xfrm>
        </p:spPr>
        <p:txBody>
          <a:bodyPr/>
          <a:lstStyle/>
          <a:p>
            <a:pPr marL="241300" marR="143510" algn="just">
              <a:lnSpc>
                <a:spcPts val="2590"/>
              </a:lnSpc>
              <a:spcBef>
                <a:spcPts val="185"/>
              </a:spcBef>
            </a:pPr>
            <a:r>
              <a:rPr lang="ru-RU" sz="2400" spc="-25" dirty="0">
                <a:cs typeface="Arial" panose="020B0604020202020204" pitchFamily="34" charset="0"/>
              </a:rPr>
              <a:t>выходить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spc="-5" dirty="0">
                <a:cs typeface="Arial" panose="020B0604020202020204" pitchFamily="34" charset="0"/>
              </a:rPr>
              <a:t>из </a:t>
            </a:r>
            <a:r>
              <a:rPr lang="ru-RU" sz="2400" spc="-40" dirty="0">
                <a:cs typeface="Arial" panose="020B0604020202020204" pitchFamily="34" charset="0"/>
              </a:rPr>
              <a:t>аудитории</a:t>
            </a:r>
            <a:r>
              <a:rPr lang="ru-RU" sz="2400" spc="5" dirty="0">
                <a:cs typeface="Arial" panose="020B0604020202020204" pitchFamily="34" charset="0"/>
              </a:rPr>
              <a:t> </a:t>
            </a:r>
            <a:r>
              <a:rPr lang="ru-RU" sz="2400" dirty="0">
                <a:cs typeface="Arial" panose="020B0604020202020204" pitchFamily="34" charset="0"/>
              </a:rPr>
              <a:t>и </a:t>
            </a:r>
            <a:r>
              <a:rPr lang="ru-RU" sz="2400" spc="-5" dirty="0">
                <a:cs typeface="Arial" panose="020B0604020202020204" pitchFamily="34" charset="0"/>
              </a:rPr>
              <a:t>перемещаться</a:t>
            </a:r>
            <a:r>
              <a:rPr lang="ru-RU" sz="2400" spc="15" dirty="0">
                <a:cs typeface="Arial" panose="020B0604020202020204" pitchFamily="34" charset="0"/>
              </a:rPr>
              <a:t> </a:t>
            </a:r>
            <a:r>
              <a:rPr lang="ru-RU" sz="2400" spc="-5" dirty="0">
                <a:cs typeface="Arial" panose="020B0604020202020204" pitchFamily="34" charset="0"/>
              </a:rPr>
              <a:t>по</a:t>
            </a:r>
            <a:r>
              <a:rPr lang="ru-RU" sz="2400" spc="-10" dirty="0">
                <a:cs typeface="Arial" panose="020B0604020202020204" pitchFamily="34" charset="0"/>
              </a:rPr>
              <a:t> </a:t>
            </a:r>
            <a:r>
              <a:rPr lang="ru-RU" sz="2400" spc="-5" dirty="0">
                <a:cs typeface="Arial" panose="020B0604020202020204" pitchFamily="34" charset="0"/>
              </a:rPr>
              <a:t>ППЭ</a:t>
            </a:r>
            <a:r>
              <a:rPr lang="ru-RU" sz="2400" spc="15" dirty="0">
                <a:cs typeface="Arial" panose="020B0604020202020204" pitchFamily="34" charset="0"/>
              </a:rPr>
              <a:t> </a:t>
            </a:r>
            <a:r>
              <a:rPr lang="ru-RU" sz="2400" spc="-25" dirty="0">
                <a:cs typeface="Arial" panose="020B0604020202020204" pitchFamily="34" charset="0"/>
              </a:rPr>
              <a:t>только</a:t>
            </a:r>
            <a:r>
              <a:rPr lang="ru-RU" sz="2400" dirty="0">
                <a:cs typeface="Arial" panose="020B0604020202020204" pitchFamily="34" charset="0"/>
              </a:rPr>
              <a:t> в </a:t>
            </a:r>
            <a:r>
              <a:rPr lang="ru-RU" sz="2400" spc="-515" dirty="0">
                <a:cs typeface="Arial" panose="020B0604020202020204" pitchFamily="34" charset="0"/>
              </a:rPr>
              <a:t> </a:t>
            </a:r>
            <a:r>
              <a:rPr lang="ru-RU" sz="2400" spc="-10" dirty="0">
                <a:cs typeface="Arial" panose="020B0604020202020204" pitchFamily="34" charset="0"/>
              </a:rPr>
              <a:t>сопровождении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spc="-30" dirty="0">
                <a:cs typeface="Arial" panose="020B0604020202020204" pitchFamily="34" charset="0"/>
              </a:rPr>
              <a:t>одного</a:t>
            </a:r>
            <a:r>
              <a:rPr lang="ru-RU" sz="2400" spc="-10" dirty="0">
                <a:cs typeface="Arial" panose="020B0604020202020204" pitchFamily="34" charset="0"/>
              </a:rPr>
              <a:t> </a:t>
            </a:r>
            <a:r>
              <a:rPr lang="ru-RU" sz="2400" spc="-5" dirty="0">
                <a:cs typeface="Arial" panose="020B0604020202020204" pitchFamily="34" charset="0"/>
              </a:rPr>
              <a:t>из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spc="-15" dirty="0">
                <a:cs typeface="Arial" panose="020B0604020202020204" pitchFamily="34" charset="0"/>
              </a:rPr>
              <a:t>организаторов</a:t>
            </a:r>
            <a:r>
              <a:rPr lang="ru-RU" sz="2400" spc="15" dirty="0">
                <a:cs typeface="Arial" panose="020B0604020202020204" pitchFamily="34" charset="0"/>
              </a:rPr>
              <a:t> </a:t>
            </a:r>
            <a:r>
              <a:rPr lang="ru-RU" sz="2400" dirty="0">
                <a:cs typeface="Arial" panose="020B0604020202020204" pitchFamily="34" charset="0"/>
              </a:rPr>
              <a:t>вне</a:t>
            </a:r>
            <a:r>
              <a:rPr lang="ru-RU" sz="2400" spc="5" dirty="0">
                <a:cs typeface="Arial" panose="020B0604020202020204" pitchFamily="34" charset="0"/>
              </a:rPr>
              <a:t> </a:t>
            </a:r>
            <a:r>
              <a:rPr lang="ru-RU" sz="2400" spc="-35" dirty="0">
                <a:cs typeface="Arial" panose="020B0604020202020204" pitchFamily="34" charset="0"/>
              </a:rPr>
              <a:t>аудитории.</a:t>
            </a:r>
            <a:endParaRPr lang="ru-RU" sz="2400" dirty="0">
              <a:cs typeface="Arial" panose="020B0604020202020204" pitchFamily="34" charset="0"/>
            </a:endParaRPr>
          </a:p>
          <a:p>
            <a:pPr marL="241300" marR="5080" indent="-228600" algn="just">
              <a:lnSpc>
                <a:spcPct val="90000"/>
              </a:lnSpc>
              <a:spcBef>
                <a:spcPts val="960"/>
              </a:spcBef>
              <a:buClr>
                <a:srgbClr val="001F5F"/>
              </a:buClr>
              <a:buFont typeface="Arial MT"/>
              <a:buChar char="•"/>
              <a:tabLst>
                <a:tab pos="307975" algn="l"/>
                <a:tab pos="308610" algn="l"/>
              </a:tabLst>
            </a:pPr>
            <a:r>
              <a:rPr lang="ru-RU" sz="2400" dirty="0">
                <a:cs typeface="Arial" panose="020B0604020202020204" pitchFamily="34" charset="0"/>
              </a:rPr>
              <a:t>	</a:t>
            </a:r>
            <a:r>
              <a:rPr lang="ru-RU" sz="2400" spc="-5" dirty="0">
                <a:cs typeface="Arial" panose="020B0604020202020204" pitchFamily="34" charset="0"/>
              </a:rPr>
              <a:t>При</a:t>
            </a:r>
            <a:r>
              <a:rPr lang="ru-RU" sz="2400" spc="10" dirty="0">
                <a:cs typeface="Arial" panose="020B0604020202020204" pitchFamily="34" charset="0"/>
              </a:rPr>
              <a:t> </a:t>
            </a:r>
            <a:r>
              <a:rPr lang="ru-RU" sz="2400" spc="-35" dirty="0">
                <a:cs typeface="Arial" panose="020B0604020202020204" pitchFamily="34" charset="0"/>
              </a:rPr>
              <a:t>выходе</a:t>
            </a:r>
            <a:r>
              <a:rPr lang="ru-RU" sz="2400" spc="5" dirty="0">
                <a:cs typeface="Arial" panose="020B0604020202020204" pitchFamily="34" charset="0"/>
              </a:rPr>
              <a:t> </a:t>
            </a:r>
            <a:r>
              <a:rPr lang="ru-RU" sz="2400" spc="-5" dirty="0">
                <a:cs typeface="Arial" panose="020B0604020202020204" pitchFamily="34" charset="0"/>
              </a:rPr>
              <a:t>из </a:t>
            </a:r>
            <a:r>
              <a:rPr lang="ru-RU" sz="2400" spc="-40" dirty="0">
                <a:cs typeface="Arial" panose="020B0604020202020204" pitchFamily="34" charset="0"/>
              </a:rPr>
              <a:t>аудитории</a:t>
            </a:r>
            <a:r>
              <a:rPr lang="ru-RU" sz="2400" spc="15" dirty="0">
                <a:cs typeface="Arial" panose="020B0604020202020204" pitchFamily="34" charset="0"/>
              </a:rPr>
              <a:t> </a:t>
            </a:r>
            <a:r>
              <a:rPr lang="ru-RU" sz="2400" spc="-5" dirty="0">
                <a:cs typeface="Arial" panose="020B0604020202020204" pitchFamily="34" charset="0"/>
              </a:rPr>
              <a:t>участники</a:t>
            </a:r>
            <a:r>
              <a:rPr lang="ru-RU" sz="2400" spc="25" dirty="0">
                <a:cs typeface="Arial" panose="020B0604020202020204" pitchFamily="34" charset="0"/>
              </a:rPr>
              <a:t> </a:t>
            </a:r>
            <a:r>
              <a:rPr lang="ru-RU" sz="2400" spc="-5" dirty="0">
                <a:cs typeface="Arial" panose="020B0604020202020204" pitchFamily="34" charset="0"/>
              </a:rPr>
              <a:t>экзамена</a:t>
            </a:r>
            <a:r>
              <a:rPr lang="ru-RU" sz="2400" spc="5" dirty="0">
                <a:cs typeface="Arial" panose="020B0604020202020204" pitchFamily="34" charset="0"/>
              </a:rPr>
              <a:t> </a:t>
            </a:r>
            <a:r>
              <a:rPr lang="ru-RU" sz="2400" spc="-10" dirty="0">
                <a:cs typeface="Arial" panose="020B0604020202020204" pitchFamily="34" charset="0"/>
              </a:rPr>
              <a:t>оставляют </a:t>
            </a:r>
            <a:r>
              <a:rPr lang="ru-RU" sz="2400" spc="-515" dirty="0">
                <a:cs typeface="Arial" panose="020B0604020202020204" pitchFamily="34" charset="0"/>
              </a:rPr>
              <a:t> </a:t>
            </a:r>
            <a:r>
              <a:rPr lang="ru-RU" sz="2400" spc="-25" dirty="0">
                <a:cs typeface="Arial" panose="020B0604020202020204" pitchFamily="34" charset="0"/>
              </a:rPr>
              <a:t>документ,</a:t>
            </a:r>
            <a:r>
              <a:rPr lang="ru-RU" sz="2400" spc="-5" dirty="0">
                <a:cs typeface="Arial" panose="020B0604020202020204" pitchFamily="34" charset="0"/>
              </a:rPr>
              <a:t> </a:t>
            </a:r>
            <a:r>
              <a:rPr lang="ru-RU" sz="2400" spc="-20" dirty="0">
                <a:cs typeface="Arial" panose="020B0604020202020204" pitchFamily="34" charset="0"/>
              </a:rPr>
              <a:t>удостоверяющий</a:t>
            </a:r>
            <a:r>
              <a:rPr lang="ru-RU" sz="2400" dirty="0">
                <a:cs typeface="Arial" panose="020B0604020202020204" pitchFamily="34" charset="0"/>
              </a:rPr>
              <a:t> личность, ЭМ,</a:t>
            </a:r>
            <a:r>
              <a:rPr lang="ru-RU" sz="2400" spc="-5" dirty="0">
                <a:cs typeface="Arial" panose="020B0604020202020204" pitchFamily="34" charset="0"/>
              </a:rPr>
              <a:t> письменные 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spc="-5" dirty="0">
                <a:cs typeface="Arial" panose="020B0604020202020204" pitchFamily="34" charset="0"/>
              </a:rPr>
              <a:t>принадлежности</a:t>
            </a:r>
            <a:r>
              <a:rPr lang="ru-RU" sz="2400" dirty="0">
                <a:cs typeface="Arial" panose="020B0604020202020204" pitchFamily="34" charset="0"/>
              </a:rPr>
              <a:t> и</a:t>
            </a:r>
            <a:r>
              <a:rPr lang="ru-RU" sz="2400" spc="-5" dirty="0">
                <a:cs typeface="Arial" panose="020B0604020202020204" pitchFamily="34" charset="0"/>
              </a:rPr>
              <a:t> </a:t>
            </a:r>
            <a:r>
              <a:rPr lang="ru-RU" sz="2400" dirty="0">
                <a:cs typeface="Arial" panose="020B0604020202020204" pitchFamily="34" charset="0"/>
              </a:rPr>
              <a:t>листы </a:t>
            </a:r>
            <a:r>
              <a:rPr lang="ru-RU" sz="2400" spc="-5" dirty="0">
                <a:cs typeface="Arial" panose="020B0604020202020204" pitchFamily="34" charset="0"/>
              </a:rPr>
              <a:t>бумаги</a:t>
            </a:r>
            <a:r>
              <a:rPr lang="ru-RU" sz="2400" spc="5" dirty="0">
                <a:cs typeface="Arial" panose="020B0604020202020204" pitchFamily="34" charset="0"/>
              </a:rPr>
              <a:t> </a:t>
            </a:r>
            <a:r>
              <a:rPr lang="ru-RU" sz="2400" dirty="0">
                <a:cs typeface="Arial" panose="020B0604020202020204" pitchFamily="34" charset="0"/>
              </a:rPr>
              <a:t>для</a:t>
            </a:r>
            <a:r>
              <a:rPr lang="ru-RU" sz="2400" spc="-10" dirty="0">
                <a:cs typeface="Arial" panose="020B0604020202020204" pitchFamily="34" charset="0"/>
              </a:rPr>
              <a:t> </a:t>
            </a:r>
            <a:r>
              <a:rPr lang="ru-RU" sz="2400" spc="-15" dirty="0">
                <a:cs typeface="Arial" panose="020B0604020202020204" pitchFamily="34" charset="0"/>
              </a:rPr>
              <a:t>черновиков</a:t>
            </a:r>
            <a:r>
              <a:rPr lang="ru-RU" sz="2400" spc="25" dirty="0">
                <a:cs typeface="Arial" panose="020B0604020202020204" pitchFamily="34" charset="0"/>
              </a:rPr>
              <a:t> </a:t>
            </a:r>
            <a:r>
              <a:rPr lang="ru-RU" sz="2400" spc="-5" dirty="0">
                <a:cs typeface="Arial" panose="020B0604020202020204" pitchFamily="34" charset="0"/>
              </a:rPr>
              <a:t>со 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spc="-5" dirty="0">
                <a:cs typeface="Arial" panose="020B0604020202020204" pitchFamily="34" charset="0"/>
              </a:rPr>
              <a:t>штампом</a:t>
            </a:r>
            <a:r>
              <a:rPr lang="ru-RU" sz="2400" spc="-10" dirty="0">
                <a:cs typeface="Arial" panose="020B0604020202020204" pitchFamily="34" charset="0"/>
              </a:rPr>
              <a:t> образовательной</a:t>
            </a:r>
            <a:r>
              <a:rPr lang="ru-RU" sz="2400" spc="10" dirty="0">
                <a:cs typeface="Arial" panose="020B0604020202020204" pitchFamily="34" charset="0"/>
              </a:rPr>
              <a:t> </a:t>
            </a:r>
            <a:r>
              <a:rPr lang="ru-RU" sz="2400" spc="-10" dirty="0">
                <a:cs typeface="Arial" panose="020B0604020202020204" pitchFamily="34" charset="0"/>
              </a:rPr>
              <a:t>организации,</a:t>
            </a:r>
            <a:r>
              <a:rPr lang="ru-RU" sz="2400" spc="25" dirty="0">
                <a:cs typeface="Arial" panose="020B0604020202020204" pitchFamily="34" charset="0"/>
              </a:rPr>
              <a:t> </a:t>
            </a:r>
            <a:r>
              <a:rPr lang="ru-RU" sz="2400" spc="-5" dirty="0">
                <a:cs typeface="Arial" panose="020B0604020202020204" pitchFamily="34" charset="0"/>
              </a:rPr>
              <a:t>на </a:t>
            </a:r>
            <a:r>
              <a:rPr lang="ru-RU" sz="2400" dirty="0">
                <a:cs typeface="Arial" panose="020B0604020202020204" pitchFamily="34" charset="0"/>
              </a:rPr>
              <a:t>базе</a:t>
            </a:r>
            <a:r>
              <a:rPr lang="ru-RU" sz="2400" spc="-5" dirty="0">
                <a:cs typeface="Arial" panose="020B0604020202020204" pitchFamily="34" charset="0"/>
              </a:rPr>
              <a:t> </a:t>
            </a:r>
            <a:r>
              <a:rPr lang="ru-RU" sz="2400" spc="-25" dirty="0">
                <a:cs typeface="Arial" panose="020B0604020202020204" pitchFamily="34" charset="0"/>
              </a:rPr>
              <a:t>которой </a:t>
            </a:r>
            <a:r>
              <a:rPr lang="ru-RU" sz="2400" spc="-20" dirty="0">
                <a:cs typeface="Arial" panose="020B0604020202020204" pitchFamily="34" charset="0"/>
              </a:rPr>
              <a:t> </a:t>
            </a:r>
            <a:r>
              <a:rPr lang="ru-RU" sz="2400" spc="-10" dirty="0">
                <a:cs typeface="Arial" panose="020B0604020202020204" pitchFamily="34" charset="0"/>
              </a:rPr>
              <a:t>организован </a:t>
            </a:r>
            <a:r>
              <a:rPr lang="ru-RU" sz="2400" spc="-20" dirty="0">
                <a:cs typeface="Arial" panose="020B0604020202020204" pitchFamily="34" charset="0"/>
              </a:rPr>
              <a:t>ППЭ,</a:t>
            </a:r>
            <a:r>
              <a:rPr lang="ru-RU" sz="2400" spc="25" dirty="0">
                <a:cs typeface="Arial" panose="020B0604020202020204" pitchFamily="34" charset="0"/>
              </a:rPr>
              <a:t> </a:t>
            </a:r>
            <a:r>
              <a:rPr lang="ru-RU" sz="2400" spc="-5" dirty="0">
                <a:cs typeface="Arial" panose="020B0604020202020204" pitchFamily="34" charset="0"/>
              </a:rPr>
              <a:t>на рабочем</a:t>
            </a:r>
            <a:r>
              <a:rPr lang="ru-RU" sz="2400" spc="15" dirty="0">
                <a:cs typeface="Arial" panose="020B0604020202020204" pitchFamily="34" charset="0"/>
              </a:rPr>
              <a:t> </a:t>
            </a:r>
            <a:r>
              <a:rPr lang="ru-RU" sz="2400" spc="-15" dirty="0">
                <a:cs typeface="Arial" panose="020B0604020202020204" pitchFamily="34" charset="0"/>
              </a:rPr>
              <a:t>столе,</a:t>
            </a:r>
            <a:r>
              <a:rPr lang="ru-RU" sz="2400" dirty="0">
                <a:cs typeface="Arial" panose="020B0604020202020204" pitchFamily="34" charset="0"/>
              </a:rPr>
              <a:t> а</a:t>
            </a:r>
            <a:r>
              <a:rPr lang="ru-RU" sz="2400" spc="-10" dirty="0">
                <a:cs typeface="Arial" panose="020B0604020202020204" pitchFamily="34" charset="0"/>
              </a:rPr>
              <a:t> </a:t>
            </a:r>
            <a:r>
              <a:rPr lang="ru-RU" sz="2400" spc="-15" dirty="0">
                <a:cs typeface="Arial" panose="020B0604020202020204" pitchFamily="34" charset="0"/>
              </a:rPr>
              <a:t>организатор </a:t>
            </a:r>
            <a:r>
              <a:rPr lang="ru-RU" sz="2400" spc="-10" dirty="0">
                <a:cs typeface="Arial" panose="020B0604020202020204" pitchFamily="34" charset="0"/>
              </a:rPr>
              <a:t> </a:t>
            </a:r>
            <a:r>
              <a:rPr lang="ru-RU" sz="2400" spc="-5" dirty="0">
                <a:cs typeface="Arial" panose="020B0604020202020204" pitchFamily="34" charset="0"/>
              </a:rPr>
              <a:t>проверяет</a:t>
            </a:r>
            <a:r>
              <a:rPr lang="ru-RU" sz="2400" spc="5" dirty="0">
                <a:cs typeface="Arial" panose="020B0604020202020204" pitchFamily="34" charset="0"/>
              </a:rPr>
              <a:t> </a:t>
            </a:r>
            <a:r>
              <a:rPr lang="ru-RU" sz="2400" spc="-10" dirty="0">
                <a:cs typeface="Arial" panose="020B0604020202020204" pitchFamily="34" charset="0"/>
              </a:rPr>
              <a:t>комплектность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spc="-5" dirty="0">
                <a:cs typeface="Arial" panose="020B0604020202020204" pitchFamily="34" charset="0"/>
              </a:rPr>
              <a:t>оставленных</a:t>
            </a:r>
            <a:r>
              <a:rPr lang="ru-RU" sz="2400" spc="-10" dirty="0">
                <a:cs typeface="Arial" panose="020B0604020202020204" pitchFamily="34" charset="0"/>
              </a:rPr>
              <a:t> </a:t>
            </a:r>
            <a:r>
              <a:rPr lang="ru-RU" sz="2400" spc="-5" dirty="0">
                <a:cs typeface="Arial" panose="020B0604020202020204" pitchFamily="34" charset="0"/>
              </a:rPr>
              <a:t>ЭМ</a:t>
            </a:r>
            <a:r>
              <a:rPr lang="ru-RU" sz="2400" spc="5" dirty="0">
                <a:cs typeface="Arial" panose="020B0604020202020204" pitchFamily="34" charset="0"/>
              </a:rPr>
              <a:t> </a:t>
            </a:r>
            <a:r>
              <a:rPr lang="ru-RU" sz="2400" dirty="0">
                <a:cs typeface="Arial" panose="020B0604020202020204" pitchFamily="34" charset="0"/>
              </a:rPr>
              <a:t>и</a:t>
            </a:r>
            <a:r>
              <a:rPr lang="ru-RU" sz="2400" spc="-20" dirty="0">
                <a:cs typeface="Arial" panose="020B0604020202020204" pitchFamily="34" charset="0"/>
              </a:rPr>
              <a:t> </a:t>
            </a:r>
            <a:r>
              <a:rPr lang="ru-RU" sz="2400" spc="-15" dirty="0">
                <a:cs typeface="Arial" panose="020B0604020202020204" pitchFamily="34" charset="0"/>
              </a:rPr>
              <a:t>количество </a:t>
            </a:r>
            <a:r>
              <a:rPr lang="ru-RU" sz="2400" spc="-10" dirty="0">
                <a:cs typeface="Arial" panose="020B0604020202020204" pitchFamily="34" charset="0"/>
              </a:rPr>
              <a:t> листов </a:t>
            </a:r>
            <a:r>
              <a:rPr lang="ru-RU" sz="2400" spc="-5" dirty="0">
                <a:cs typeface="Arial" panose="020B0604020202020204" pitchFamily="34" charset="0"/>
              </a:rPr>
              <a:t>бумаги</a:t>
            </a:r>
            <a:r>
              <a:rPr lang="ru-RU" sz="2400" spc="5" dirty="0">
                <a:cs typeface="Arial" panose="020B0604020202020204" pitchFamily="34" charset="0"/>
              </a:rPr>
              <a:t> </a:t>
            </a:r>
            <a:r>
              <a:rPr lang="ru-RU" sz="2400" dirty="0">
                <a:cs typeface="Arial" panose="020B0604020202020204" pitchFamily="34" charset="0"/>
              </a:rPr>
              <a:t>для</a:t>
            </a:r>
            <a:r>
              <a:rPr lang="ru-RU" sz="2400" spc="-10" dirty="0">
                <a:cs typeface="Arial" panose="020B0604020202020204" pitchFamily="34" charset="0"/>
              </a:rPr>
              <a:t> </a:t>
            </a:r>
            <a:r>
              <a:rPr lang="ru-RU" sz="2400" spc="-15" dirty="0">
                <a:cs typeface="Arial" panose="020B0604020202020204" pitchFamily="34" charset="0"/>
              </a:rPr>
              <a:t>черновиков.</a:t>
            </a:r>
            <a:endParaRPr lang="ru-RU" sz="2400" dirty="0">
              <a:cs typeface="Arial" panose="020B0604020202020204" pitchFamily="34" charset="0"/>
            </a:endParaRPr>
          </a:p>
          <a:p>
            <a:pPr marL="241300" indent="-228600" algn="just">
              <a:lnSpc>
                <a:spcPts val="2735"/>
              </a:lnSpc>
              <a:spcBef>
                <a:spcPts val="710"/>
              </a:spcBef>
              <a:buFont typeface="Arial MT"/>
              <a:buChar char="•"/>
              <a:tabLst>
                <a:tab pos="241300" algn="l"/>
              </a:tabLst>
            </a:pPr>
            <a:r>
              <a:rPr lang="ru-RU" sz="2400" dirty="0">
                <a:cs typeface="Arial" panose="020B0604020202020204" pitchFamily="34" charset="0"/>
              </a:rPr>
              <a:t>Каждый</a:t>
            </a:r>
            <a:r>
              <a:rPr lang="ru-RU" sz="2400" spc="-20" dirty="0">
                <a:cs typeface="Arial" panose="020B0604020202020204" pitchFamily="34" charset="0"/>
              </a:rPr>
              <a:t> </a:t>
            </a:r>
            <a:r>
              <a:rPr lang="ru-RU" sz="2400" spc="-40" dirty="0">
                <a:cs typeface="Arial" panose="020B0604020202020204" pitchFamily="34" charset="0"/>
              </a:rPr>
              <a:t>выход</a:t>
            </a:r>
            <a:r>
              <a:rPr lang="ru-RU" sz="2400" spc="-10" dirty="0">
                <a:cs typeface="Arial" panose="020B0604020202020204" pitchFamily="34" charset="0"/>
              </a:rPr>
              <a:t> </a:t>
            </a:r>
            <a:r>
              <a:rPr lang="ru-RU" sz="2400" spc="-5" dirty="0">
                <a:cs typeface="Arial" panose="020B0604020202020204" pitchFamily="34" charset="0"/>
              </a:rPr>
              <a:t>участника</a:t>
            </a:r>
            <a:r>
              <a:rPr lang="ru-RU" sz="2400" spc="20" dirty="0">
                <a:cs typeface="Arial" panose="020B0604020202020204" pitchFamily="34" charset="0"/>
              </a:rPr>
              <a:t> </a:t>
            </a:r>
            <a:r>
              <a:rPr lang="ru-RU" sz="2400" spc="-5" dirty="0">
                <a:cs typeface="Arial" panose="020B0604020202020204" pitchFamily="34" charset="0"/>
              </a:rPr>
              <a:t>экзамена</a:t>
            </a:r>
            <a:r>
              <a:rPr lang="ru-RU" sz="2400" spc="10" dirty="0">
                <a:cs typeface="Arial" panose="020B0604020202020204" pitchFamily="34" charset="0"/>
              </a:rPr>
              <a:t> </a:t>
            </a:r>
            <a:r>
              <a:rPr lang="ru-RU" sz="2400" spc="-5" dirty="0">
                <a:cs typeface="Arial" panose="020B0604020202020204" pitchFamily="34" charset="0"/>
              </a:rPr>
              <a:t>из </a:t>
            </a:r>
            <a:r>
              <a:rPr lang="ru-RU" sz="2400" spc="-40" dirty="0">
                <a:cs typeface="Arial" panose="020B0604020202020204" pitchFamily="34" charset="0"/>
              </a:rPr>
              <a:t>аудитории</a:t>
            </a:r>
            <a:endParaRPr lang="ru-RU" sz="2400" dirty="0">
              <a:cs typeface="Arial" panose="020B0604020202020204" pitchFamily="34" charset="0"/>
            </a:endParaRPr>
          </a:p>
          <a:p>
            <a:pPr marL="0" indent="0" algn="just">
              <a:lnSpc>
                <a:spcPts val="2595"/>
              </a:lnSpc>
              <a:buNone/>
            </a:pPr>
            <a:r>
              <a:rPr lang="ru-RU" sz="2400" spc="-25" dirty="0">
                <a:cs typeface="Arial" panose="020B0604020202020204" pitchFamily="34" charset="0"/>
              </a:rPr>
              <a:t>фиксируется</a:t>
            </a:r>
            <a:r>
              <a:rPr lang="ru-RU" sz="2400" spc="30" dirty="0">
                <a:cs typeface="Arial" panose="020B0604020202020204" pitchFamily="34" charset="0"/>
              </a:rPr>
              <a:t> </a:t>
            </a:r>
            <a:r>
              <a:rPr lang="ru-RU" sz="2400" spc="-15" dirty="0">
                <a:cs typeface="Arial" panose="020B0604020202020204" pitchFamily="34" charset="0"/>
              </a:rPr>
              <a:t>организаторами</a:t>
            </a:r>
            <a:r>
              <a:rPr lang="ru-RU" sz="2400" spc="30" dirty="0">
                <a:cs typeface="Arial" panose="020B0604020202020204" pitchFamily="34" charset="0"/>
              </a:rPr>
              <a:t> </a:t>
            </a:r>
            <a:r>
              <a:rPr lang="ru-RU" sz="2400" dirty="0">
                <a:cs typeface="Arial" panose="020B0604020202020204" pitchFamily="34" charset="0"/>
              </a:rPr>
              <a:t>в</a:t>
            </a:r>
            <a:r>
              <a:rPr lang="ru-RU" sz="2400" spc="15" dirty="0">
                <a:cs typeface="Arial" panose="020B0604020202020204" pitchFamily="34" charset="0"/>
              </a:rPr>
              <a:t> </a:t>
            </a:r>
            <a:r>
              <a:rPr lang="ru-RU" sz="2400" spc="-5" dirty="0">
                <a:cs typeface="Arial" panose="020B0604020202020204" pitchFamily="34" charset="0"/>
              </a:rPr>
              <a:t>ведомости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spc="-5" dirty="0">
                <a:cs typeface="Arial" panose="020B0604020202020204" pitchFamily="34" charset="0"/>
              </a:rPr>
              <a:t>учёта</a:t>
            </a:r>
            <a:r>
              <a:rPr lang="ru-RU" sz="2400" spc="30" dirty="0">
                <a:cs typeface="Arial" panose="020B0604020202020204" pitchFamily="34" charset="0"/>
              </a:rPr>
              <a:t> </a:t>
            </a:r>
            <a:r>
              <a:rPr lang="ru-RU" sz="2400" spc="-5" dirty="0">
                <a:cs typeface="Arial" panose="020B0604020202020204" pitchFamily="34" charset="0"/>
              </a:rPr>
              <a:t>времени</a:t>
            </a:r>
            <a:endParaRPr lang="ru-RU" sz="2400" dirty="0">
              <a:cs typeface="Arial" panose="020B0604020202020204" pitchFamily="34" charset="0"/>
            </a:endParaRPr>
          </a:p>
          <a:p>
            <a:pPr marL="0" indent="0" algn="just">
              <a:lnSpc>
                <a:spcPts val="2735"/>
              </a:lnSpc>
              <a:buNone/>
            </a:pPr>
            <a:r>
              <a:rPr lang="ru-RU" sz="2400" spc="-15" dirty="0">
                <a:cs typeface="Arial" panose="020B0604020202020204" pitchFamily="34" charset="0"/>
              </a:rPr>
              <a:t>отсутствия</a:t>
            </a:r>
            <a:r>
              <a:rPr lang="ru-RU" sz="2400" spc="5" dirty="0">
                <a:cs typeface="Arial" panose="020B0604020202020204" pitchFamily="34" charset="0"/>
              </a:rPr>
              <a:t> </a:t>
            </a:r>
            <a:r>
              <a:rPr lang="ru-RU" sz="2400" spc="-15" dirty="0">
                <a:cs typeface="Arial" panose="020B0604020202020204" pitchFamily="34" charset="0"/>
              </a:rPr>
              <a:t>участников</a:t>
            </a:r>
            <a:r>
              <a:rPr lang="ru-RU" sz="2400" spc="20" dirty="0">
                <a:cs typeface="Arial" panose="020B0604020202020204" pitchFamily="34" charset="0"/>
              </a:rPr>
              <a:t> </a:t>
            </a:r>
            <a:r>
              <a:rPr lang="ru-RU" sz="2400" spc="-5" dirty="0">
                <a:cs typeface="Arial" panose="020B0604020202020204" pitchFamily="34" charset="0"/>
              </a:rPr>
              <a:t>экзамена</a:t>
            </a:r>
            <a:r>
              <a:rPr lang="ru-RU" sz="2400" spc="5" dirty="0">
                <a:cs typeface="Arial" panose="020B0604020202020204" pitchFamily="34" charset="0"/>
              </a:rPr>
              <a:t> </a:t>
            </a:r>
            <a:r>
              <a:rPr lang="ru-RU" sz="2400" dirty="0">
                <a:cs typeface="Arial" panose="020B0604020202020204" pitchFamily="34" charset="0"/>
              </a:rPr>
              <a:t>в</a:t>
            </a:r>
            <a:r>
              <a:rPr lang="ru-RU" sz="2400" spc="5" dirty="0">
                <a:cs typeface="Arial" panose="020B0604020202020204" pitchFamily="34" charset="0"/>
              </a:rPr>
              <a:t> </a:t>
            </a:r>
            <a:r>
              <a:rPr lang="ru-RU" sz="2400" spc="-40" dirty="0">
                <a:cs typeface="Arial" panose="020B0604020202020204" pitchFamily="34" charset="0"/>
              </a:rPr>
              <a:t>аудитории</a:t>
            </a:r>
            <a:endParaRPr lang="ru-RU" sz="2400" dirty="0">
              <a:cs typeface="Arial" panose="020B0604020202020204" pitchFamily="34" charset="0"/>
            </a:endParaRPr>
          </a:p>
          <a:p>
            <a:pPr marL="241300" marR="987425" indent="-228600" algn="just">
              <a:lnSpc>
                <a:spcPct val="9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lang="ru-RU" sz="2400" spc="-5" dirty="0">
                <a:cs typeface="Arial" panose="020B0604020202020204" pitchFamily="34" charset="0"/>
              </a:rPr>
              <a:t>Если</a:t>
            </a:r>
            <a:r>
              <a:rPr lang="ru-RU" sz="2400" spc="-15" dirty="0">
                <a:cs typeface="Arial" panose="020B0604020202020204" pitchFamily="34" charset="0"/>
              </a:rPr>
              <a:t> </a:t>
            </a:r>
            <a:r>
              <a:rPr lang="ru-RU" sz="2400" spc="-30" dirty="0">
                <a:cs typeface="Arial" panose="020B0604020202020204" pitchFamily="34" charset="0"/>
              </a:rPr>
              <a:t>один</a:t>
            </a:r>
            <a:r>
              <a:rPr lang="ru-RU" sz="2400" spc="-10" dirty="0">
                <a:cs typeface="Arial" panose="020B0604020202020204" pitchFamily="34" charset="0"/>
              </a:rPr>
              <a:t> </a:t>
            </a:r>
            <a:r>
              <a:rPr lang="ru-RU" sz="2400" dirty="0">
                <a:cs typeface="Arial" panose="020B0604020202020204" pitchFamily="34" charset="0"/>
              </a:rPr>
              <a:t>и</a:t>
            </a:r>
            <a:r>
              <a:rPr lang="ru-RU" sz="2400" spc="-10" dirty="0">
                <a:cs typeface="Arial" panose="020B0604020202020204" pitchFamily="34" charset="0"/>
              </a:rPr>
              <a:t> </a:t>
            </a:r>
            <a:r>
              <a:rPr lang="ru-RU" sz="2400" spc="-25" dirty="0">
                <a:cs typeface="Arial" panose="020B0604020202020204" pitchFamily="34" charset="0"/>
              </a:rPr>
              <a:t>тот</a:t>
            </a:r>
            <a:r>
              <a:rPr lang="ru-RU" sz="2400" spc="-5" dirty="0">
                <a:cs typeface="Arial" panose="020B0604020202020204" pitchFamily="34" charset="0"/>
              </a:rPr>
              <a:t> </a:t>
            </a:r>
            <a:r>
              <a:rPr lang="ru-RU" sz="2400" spc="-25" dirty="0">
                <a:cs typeface="Arial" panose="020B0604020202020204" pitchFamily="34" charset="0"/>
              </a:rPr>
              <a:t>же</a:t>
            </a:r>
            <a:r>
              <a:rPr lang="ru-RU" sz="2400" dirty="0">
                <a:cs typeface="Arial" panose="020B0604020202020204" pitchFamily="34" charset="0"/>
              </a:rPr>
              <a:t> </a:t>
            </a:r>
            <a:r>
              <a:rPr lang="ru-RU" sz="2400" spc="-5" dirty="0">
                <a:cs typeface="Arial" panose="020B0604020202020204" pitchFamily="34" charset="0"/>
              </a:rPr>
              <a:t>участник</a:t>
            </a:r>
            <a:r>
              <a:rPr lang="ru-RU" sz="2400" spc="15" dirty="0">
                <a:cs typeface="Arial" panose="020B0604020202020204" pitchFamily="34" charset="0"/>
              </a:rPr>
              <a:t> </a:t>
            </a:r>
            <a:r>
              <a:rPr lang="ru-RU" sz="2400" spc="-5" dirty="0">
                <a:cs typeface="Arial" panose="020B0604020202020204" pitchFamily="34" charset="0"/>
              </a:rPr>
              <a:t>экзамена</a:t>
            </a:r>
            <a:r>
              <a:rPr lang="ru-RU" sz="2400" spc="10" dirty="0">
                <a:cs typeface="Arial" panose="020B0604020202020204" pitchFamily="34" charset="0"/>
              </a:rPr>
              <a:t> </a:t>
            </a:r>
            <a:r>
              <a:rPr lang="ru-RU" sz="2400" spc="-30" dirty="0">
                <a:cs typeface="Arial" panose="020B0604020202020204" pitchFamily="34" charset="0"/>
              </a:rPr>
              <a:t>выходит </a:t>
            </a:r>
            <a:r>
              <a:rPr lang="ru-RU" sz="2400" spc="-25" dirty="0">
                <a:cs typeface="Arial" panose="020B0604020202020204" pitchFamily="34" charset="0"/>
              </a:rPr>
              <a:t> </a:t>
            </a:r>
            <a:r>
              <a:rPr lang="ru-RU" sz="2400" spc="-20" dirty="0">
                <a:cs typeface="Arial" panose="020B0604020202020204" pitchFamily="34" charset="0"/>
              </a:rPr>
              <a:t>несколько</a:t>
            </a:r>
            <a:r>
              <a:rPr lang="ru-RU" sz="2400" spc="5" dirty="0">
                <a:cs typeface="Arial" panose="020B0604020202020204" pitchFamily="34" charset="0"/>
              </a:rPr>
              <a:t> </a:t>
            </a:r>
            <a:r>
              <a:rPr lang="ru-RU" sz="2400" spc="-5" dirty="0">
                <a:cs typeface="Arial" panose="020B0604020202020204" pitchFamily="34" charset="0"/>
              </a:rPr>
              <a:t>раз, </a:t>
            </a:r>
            <a:r>
              <a:rPr lang="ru-RU" sz="2400" spc="-25" dirty="0">
                <a:cs typeface="Arial" panose="020B0604020202020204" pitchFamily="34" charset="0"/>
              </a:rPr>
              <a:t>то</a:t>
            </a:r>
            <a:r>
              <a:rPr lang="ru-RU" sz="2400" spc="-5" dirty="0">
                <a:cs typeface="Arial" panose="020B0604020202020204" pitchFamily="34" charset="0"/>
              </a:rPr>
              <a:t> каждый </a:t>
            </a:r>
            <a:r>
              <a:rPr lang="ru-RU" sz="2400" spc="-15" dirty="0">
                <a:cs typeface="Arial" panose="020B0604020202020204" pitchFamily="34" charset="0"/>
              </a:rPr>
              <a:t>его</a:t>
            </a:r>
            <a:r>
              <a:rPr lang="ru-RU" sz="2400" spc="5" dirty="0">
                <a:cs typeface="Arial" panose="020B0604020202020204" pitchFamily="34" charset="0"/>
              </a:rPr>
              <a:t> </a:t>
            </a:r>
            <a:r>
              <a:rPr lang="ru-RU" sz="2400" spc="-40" dirty="0">
                <a:cs typeface="Arial" panose="020B0604020202020204" pitchFamily="34" charset="0"/>
              </a:rPr>
              <a:t>выход</a:t>
            </a:r>
            <a:r>
              <a:rPr lang="ru-RU" sz="2400" spc="-10" dirty="0">
                <a:cs typeface="Arial" panose="020B0604020202020204" pitchFamily="34" charset="0"/>
              </a:rPr>
              <a:t> </a:t>
            </a:r>
            <a:r>
              <a:rPr lang="ru-RU" sz="2400" spc="-25" dirty="0">
                <a:cs typeface="Arial" panose="020B0604020202020204" pitchFamily="34" charset="0"/>
              </a:rPr>
              <a:t>фиксируется</a:t>
            </a:r>
            <a:r>
              <a:rPr lang="ru-RU" sz="2400" spc="15" dirty="0">
                <a:cs typeface="Arial" panose="020B0604020202020204" pitchFamily="34" charset="0"/>
              </a:rPr>
              <a:t> </a:t>
            </a:r>
            <a:r>
              <a:rPr lang="ru-RU" sz="2400" dirty="0">
                <a:cs typeface="Arial" panose="020B0604020202020204" pitchFamily="34" charset="0"/>
              </a:rPr>
              <a:t>в </a:t>
            </a:r>
            <a:r>
              <a:rPr lang="ru-RU" sz="2400" spc="-515" dirty="0">
                <a:cs typeface="Arial" panose="020B0604020202020204" pitchFamily="34" charset="0"/>
              </a:rPr>
              <a:t> </a:t>
            </a:r>
            <a:r>
              <a:rPr lang="ru-RU" sz="2400" spc="-5" dirty="0">
                <a:cs typeface="Arial" panose="020B0604020202020204" pitchFamily="34" charset="0"/>
              </a:rPr>
              <a:t>ведомости</a:t>
            </a:r>
            <a:r>
              <a:rPr lang="ru-RU" sz="2400" spc="-20" dirty="0">
                <a:cs typeface="Arial" panose="020B0604020202020204" pitchFamily="34" charset="0"/>
              </a:rPr>
              <a:t> </a:t>
            </a:r>
            <a:r>
              <a:rPr lang="ru-RU" sz="2400" dirty="0">
                <a:cs typeface="Arial" panose="020B0604020202020204" pitchFamily="34" charset="0"/>
              </a:rPr>
              <a:t>в </a:t>
            </a:r>
            <a:r>
              <a:rPr lang="ru-RU" sz="2400" spc="-5" dirty="0">
                <a:cs typeface="Arial" panose="020B0604020202020204" pitchFamily="34" charset="0"/>
              </a:rPr>
              <a:t>новой</a:t>
            </a:r>
            <a:r>
              <a:rPr lang="ru-RU" sz="2400" spc="-20" dirty="0">
                <a:cs typeface="Arial" panose="020B0604020202020204" pitchFamily="34" charset="0"/>
              </a:rPr>
              <a:t> </a:t>
            </a:r>
            <a:r>
              <a:rPr lang="ru-RU" sz="2400" spc="-15" dirty="0">
                <a:cs typeface="Arial" panose="020B0604020202020204" pitchFamily="34" charset="0"/>
              </a:rPr>
              <a:t>строке</a:t>
            </a:r>
            <a:endParaRPr lang="ru-RU" sz="24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32959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idx="4294967295"/>
          </p:nvPr>
        </p:nvSpPr>
        <p:spPr>
          <a:xfrm>
            <a:off x="0" y="1425736"/>
            <a:ext cx="9144000" cy="48958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8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установлении случаев наличия и (или) использования мобильных телефонов, иных средств связи, электронно-вычислительной техники во время проведения ГИА участниками ЕГЭ, уполномоченные представители ГЭК удаляют их из ППЭ и составляют акт об удалении.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Организаторы, общественные наблюдатели и иные лица, присутствующие в ППЭ, также не могут пользоваться указанными средствами связи и электронно-вычислительной техникой.</a:t>
            </a:r>
          </a:p>
          <a:p>
            <a:pPr marL="2540" lvl="0" algn="ctr" eaLnBrk="1" fontAlgn="auto" hangingPunct="1">
              <a:lnSpc>
                <a:spcPts val="3195"/>
              </a:lnSpc>
              <a:spcBef>
                <a:spcPts val="95"/>
              </a:spcBef>
              <a:spcAft>
                <a:spcPts val="0"/>
              </a:spcAft>
              <a:buNone/>
            </a:pPr>
            <a:r>
              <a:rPr lang="ru-RU" sz="2400" b="1" kern="12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допустившие</a:t>
            </a:r>
            <a:r>
              <a:rPr lang="ru-RU" sz="2400" b="1" kern="12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kern="12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нарушение</a:t>
            </a:r>
            <a:endParaRPr lang="ru-RU" sz="2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eaLnBrk="1" fontAlgn="auto" hangingPunct="1">
              <a:lnSpc>
                <a:spcPts val="31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kern="12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устанавливаемого</a:t>
            </a:r>
            <a:r>
              <a:rPr lang="ru-RU" sz="2400" b="1" kern="1200" spc="4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kern="12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порядка</a:t>
            </a:r>
            <a:r>
              <a:rPr lang="ru-RU" sz="2400" b="1" kern="1200" spc="3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kern="12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</a:t>
            </a:r>
            <a:r>
              <a:rPr lang="ru-RU" sz="2400" b="1" kern="1200" spc="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kern="1200" spc="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ГИА,</a:t>
            </a:r>
            <a:endParaRPr lang="ru-RU" sz="2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5" lvl="0" algn="ctr" eaLnBrk="1" fontAlgn="auto" hangingPunct="1">
              <a:spcBef>
                <a:spcPts val="660"/>
              </a:spcBef>
              <a:spcAft>
                <a:spcPts val="0"/>
              </a:spcAft>
              <a:buNone/>
            </a:pPr>
            <a:r>
              <a:rPr lang="ru-RU" sz="2400" b="1" kern="1200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удаляются</a:t>
            </a:r>
            <a:r>
              <a:rPr lang="ru-RU" sz="2400" b="1" kern="1200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kern="12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b="1" kern="1200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kern="12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экзамена!</a:t>
            </a:r>
            <a:endParaRPr lang="ru-RU" sz="24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68830" marR="2058035" lvl="0" algn="ctr" eaLnBrk="1" fontAlgn="auto" hangingPunct="1">
              <a:lnSpc>
                <a:spcPct val="1197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ru-RU" sz="2400" b="1" kern="1200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Пересдача </a:t>
            </a:r>
            <a:r>
              <a:rPr lang="ru-RU" sz="2400" b="1" kern="1200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возможна </a:t>
            </a:r>
            <a:r>
              <a:rPr lang="ru-RU" sz="2400" b="1" kern="1200" spc="-60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kern="1200" spc="-5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</a:t>
            </a:r>
            <a:r>
              <a:rPr lang="ru-RU" sz="24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kern="1200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</a:t>
            </a:r>
            <a:r>
              <a:rPr lang="ru-RU" sz="24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kern="1200" spc="-4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год!</a:t>
            </a:r>
            <a:endParaRPr lang="ru-RU" sz="24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eaLnBrk="1" hangingPunct="1">
              <a:buNone/>
            </a:pPr>
            <a:endParaRPr lang="ru-RU" altLang="en-US" sz="4000" b="1" dirty="0">
              <a:solidFill>
                <a:srgbClr val="C00000"/>
              </a:solidFill>
            </a:endParaRPr>
          </a:p>
        </p:txBody>
      </p:sp>
      <p:pic>
        <p:nvPicPr>
          <p:cNvPr id="27651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6443662" y="-74612"/>
            <a:ext cx="2530475" cy="1524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5730C64-1BE4-42E2-B657-D4E1C2EEB452}"/>
              </a:ext>
            </a:extLst>
          </p:cNvPr>
          <p:cNvSpPr/>
          <p:nvPr/>
        </p:nvSpPr>
        <p:spPr>
          <a:xfrm>
            <a:off x="457200" y="333375"/>
            <a:ext cx="5842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800" b="1" kern="1200" dirty="0">
                <a:solidFill>
                  <a:schemeClr val="bg1"/>
                </a:solidFill>
                <a:cs typeface="Arial" panose="020B0604020202020204" pitchFamily="34" charset="0"/>
              </a:rPr>
              <a:t>Использование мобильных телефонов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9C803-AD63-459F-8F90-F11232D73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805" y="16033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Если: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E9E267-C46D-4094-8105-826EE2A7C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700" marR="5080" lvl="0" indent="0" eaLnBrk="1" fontAlgn="auto" hangingPunct="1">
              <a:lnSpc>
                <a:spcPts val="2590"/>
              </a:lnSpc>
              <a:spcBef>
                <a:spcPts val="425"/>
              </a:spcBef>
              <a:spcAft>
                <a:spcPts val="0"/>
              </a:spcAft>
              <a:buNone/>
            </a:pPr>
            <a:r>
              <a:rPr lang="ru-RU" sz="2400" kern="1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</a:t>
            </a:r>
            <a:r>
              <a:rPr lang="ru-RU" sz="2400" kern="12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бучающийся</a:t>
            </a:r>
            <a:r>
              <a:rPr lang="ru-RU" sz="2400" kern="1200" spc="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ru-RU" sz="2400" kern="12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состоянию</a:t>
            </a:r>
            <a:r>
              <a:rPr lang="ru-RU" sz="2400" kern="12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здоровья</a:t>
            </a:r>
            <a:r>
              <a:rPr lang="ru-RU" sz="2400" kern="1200" spc="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ru-RU" sz="2400" kern="12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</a:t>
            </a:r>
            <a:r>
              <a:rPr lang="ru-RU" sz="2400" kern="12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завершить</a:t>
            </a:r>
            <a:r>
              <a:rPr lang="ru-RU" sz="2400" kern="1200" spc="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</a:t>
            </a:r>
            <a:r>
              <a:rPr lang="ru-RU" sz="2400" kern="1200" spc="-1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экзаменационной работы, </a:t>
            </a:r>
            <a:r>
              <a:rPr lang="ru-RU" sz="2400" kern="1200" spc="-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sz="2400" kern="1200" spc="-50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ru-RU" sz="2400" kern="12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досрочно </a:t>
            </a:r>
            <a:r>
              <a:rPr lang="ru-RU" sz="2400" kern="1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покидает</a:t>
            </a:r>
            <a:r>
              <a:rPr lang="ru-RU" sz="2400" kern="1200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spc="-3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аудиторию.</a:t>
            </a:r>
            <a:endParaRPr lang="ru-RU" sz="24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lvl="0" indent="0" eaLnBrk="1" fontAlgn="auto" hangingPunct="1">
              <a:spcBef>
                <a:spcPts val="365"/>
              </a:spcBef>
              <a:spcAft>
                <a:spcPts val="0"/>
              </a:spcAft>
              <a:buNone/>
            </a:pP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 </a:t>
            </a:r>
            <a:r>
              <a:rPr lang="ru-RU" sz="2400" kern="1200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</a:t>
            </a:r>
            <a:r>
              <a:rPr lang="ru-RU" sz="2400" kern="1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быть пересдан</a:t>
            </a:r>
            <a:r>
              <a:rPr lang="ru-RU" sz="2400" kern="1200" spc="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kern="1200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резервные</a:t>
            </a:r>
            <a:r>
              <a:rPr lang="ru-RU" sz="2400" kern="1200" spc="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дни.</a:t>
            </a:r>
          </a:p>
          <a:p>
            <a:pPr marL="12700" lvl="0" indent="0" eaLnBrk="1" fontAlgn="auto" hangingPunct="1">
              <a:spcBef>
                <a:spcPts val="365"/>
              </a:spcBef>
              <a:spcAft>
                <a:spcPts val="0"/>
              </a:spcAft>
              <a:buNone/>
            </a:pP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Участник ЕГЭ опоздал на экзамен, он допускается к сдаче  в установленном порядке, при этом время окончания экзамена не продлевается, повторный общий инструктаж не проводится. Организаторы предоставляют необходимую информацию для заполнения полей бланков  ЕГЭ.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90042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CAF01-0A69-444F-9A38-0038AE17C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Аттестаты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9C9CF-26A5-48B3-8C01-A5727F5E1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68760"/>
            <a:ext cx="8964487" cy="4639899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"Итоговые отметки за 11 класс определяются как среднее арифметическое полугодовых и годовых отметок обучающегося </a:t>
            </a:r>
            <a:r>
              <a:rPr lang="ru-RU" sz="24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каждый год обучения 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образовательной программе среднего общего образования и выставляются в аттестат целыми числами в соответствии с правилами математического округления. В случае если в учебном плане образовательной организации указаны учебные курсы "Алгебра и начала математического анализа", "Геометрия" и "Вероятность и статистика", то в графе "Наименование учебных предметов" указывается учебный предмет </a:t>
            </a:r>
            <a:r>
              <a:rPr lang="ru-RU" sz="24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"Математика", </a:t>
            </a:r>
            <a:r>
              <a:rPr lang="ru-RU" sz="24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итоговая отметка за 11 класс по указанному учебному предмету определяется как </a:t>
            </a:r>
            <a:r>
              <a:rPr lang="ru-RU" sz="24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среднее арифметическое годовых отметок по учебным курсам "Алгебра и начала математического анализа", "Геометрия" и "Вероятность и статистика".".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00796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112F8-A643-4B68-99DC-B1043E644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E74429-3DD3-4BD7-8E49-39D1F35B4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17638"/>
            <a:ext cx="8928992" cy="4525962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Аттестат о среднем общем образовании с отличием выдается красного или сине-голубого цвета.</a:t>
            </a:r>
            <a:endParaRPr lang="ru-RU" sz="2000" kern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Аттестат о среднем общем образовании </a:t>
            </a:r>
            <a:r>
              <a:rPr lang="ru-RU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отличием красного цвета</a:t>
            </a:r>
            <a:r>
              <a:rPr lang="ru-RU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приложение к нему выдаются выпускникам 11 класса, завершившим обучение по образовательным программам среднего общего образования, имеющим итоговые отметки </a:t>
            </a:r>
            <a:r>
              <a:rPr lang="ru-RU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"отлично" по всем учебным предметам учебного плана,</a:t>
            </a:r>
            <a:r>
              <a:rPr lang="ru-RU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изучавшимся</a:t>
            </a:r>
            <a:r>
              <a:rPr lang="ru-RU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уровне среднего общего образования, успешно прошедшим государственную итоговую аттестацию (без учета результатов, полученных при прохождении повторной государственной итоговой аттестации) и набравшим: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70 баллов на ЕГЭ </a:t>
            </a:r>
            <a:r>
              <a:rPr lang="ru-RU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учебному предмету "Русский язык" и не менее 70 баллов на ЕГЭ по одному из сдаваемых учебных предметов, либо 5 баллов на ЕГЭ по учебному предмету "Математика" базового уровня (для выпускников, сдающих только учебные предметы "Русский язык" и "Математика" базового уровня);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22805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4C0EF-D456-455D-87CB-34D49DBA0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4DF20-4D60-459D-95BB-CF287776E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525962"/>
          </a:xfrm>
        </p:spPr>
        <p:txBody>
          <a:bodyPr/>
          <a:lstStyle/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Аттестат о среднем общем образовании </a:t>
            </a:r>
            <a:r>
              <a:rPr lang="ru-RU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отличием сине-голубого цвета</a:t>
            </a:r>
            <a:r>
              <a:rPr lang="ru-RU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приложение к нему выдаются выпускникам 11 класса, завершившим обучение по образовательным программам среднего общего образования, имеющим по всем учебным предметам учебного плана, </a:t>
            </a:r>
            <a:r>
              <a:rPr lang="ru-RU" sz="2000" kern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изучавшимся</a:t>
            </a:r>
            <a:r>
              <a:rPr lang="ru-RU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уровне среднего общего образования, </a:t>
            </a:r>
            <a:r>
              <a:rPr lang="ru-RU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итоговые отметки успеваемости "отлично" и не более двух отметок "хорошо"</a:t>
            </a:r>
            <a:r>
              <a:rPr lang="ru-RU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успешно прошедшим государственную итоговую аттестацию (без учета результатов, полученных при прохождении повторной государственной итоговой аттестации) и набравшим: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60 баллов на ЕГЭ </a:t>
            </a:r>
            <a:r>
              <a:rPr lang="ru-RU" sz="2000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учебному предмету "Русский язык" и не менее 60 баллов на ЕГЭ по одному из сдаваемых учебных предметов, либо 5 баллов на ЕГЭ по учебному предмету "Математика" базового уровня (для выпускников, сдающих только учебные предметы "Русский язык" и "Математика" базового уровня)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33961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2B8F9-BF82-483C-AD9D-195F1FC0B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0032788-C9EA-4FCA-B1A8-D6185997D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310019"/>
            <a:ext cx="914400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5305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5A604-B0E1-4B7B-878C-D0757EDE0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80FFD69-87FF-48BD-B5F2-A58CB71F9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313385"/>
            <a:ext cx="5544615" cy="55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8065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7638"/>
            <a:ext cx="3888432" cy="21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2809" y="3294226"/>
            <a:ext cx="79208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en-US" sz="4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ru-RU" altLang="en-US" sz="4400" b="1" dirty="0">
                <a:solidFill>
                  <a:srgbClr val="FF0000"/>
                </a:solidFill>
                <a:latin typeface="Arial"/>
                <a:cs typeface="Arial"/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5368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8837240" cy="66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5894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4294967295"/>
          </p:nvPr>
        </p:nvSpPr>
        <p:spPr>
          <a:xfrm>
            <a:off x="251520" y="1628775"/>
            <a:ext cx="8568952" cy="48958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8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eaLnBrk="1" hangingPunct="1">
              <a:buNone/>
            </a:pPr>
            <a:r>
              <a:rPr lang="ru-RU" altLang="en-US" sz="3600" b="1" dirty="0">
                <a:solidFill>
                  <a:srgbClr val="262673"/>
                </a:solidFill>
              </a:rPr>
              <a:t>К прохождению ГИА допускаются обучающиеся, </a:t>
            </a:r>
            <a:r>
              <a:rPr lang="ru-RU" altLang="en-US" sz="3600" b="1" dirty="0">
                <a:solidFill>
                  <a:srgbClr val="FF0000"/>
                </a:solidFill>
              </a:rPr>
              <a:t>выполнившие  ИС-11 с результатом «зачет»,</a:t>
            </a:r>
          </a:p>
          <a:p>
            <a:pPr marL="0" marR="0" lvl="0" indent="0" algn="ctr" eaLnBrk="1" hangingPunct="1">
              <a:buNone/>
            </a:pPr>
            <a:r>
              <a:rPr lang="ru-RU" altLang="en-US" sz="3600" b="1" dirty="0">
                <a:solidFill>
                  <a:srgbClr val="FF0000"/>
                </a:solidFill>
              </a:rPr>
              <a:t>не имеющие академической задолженности по всем предметам + получившие отметку за защиту итогового проекта за курс СОО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4624"/>
            <a:ext cx="4572000" cy="13049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0"/>
            <a:ext cx="7848872" cy="1600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9pPr>
          </a:lstStyle>
          <a:p>
            <a:pPr lvl="0"/>
            <a:r>
              <a:rPr lang="ru-RU" altLang="ru-RU" sz="3200" b="1" dirty="0">
                <a:solidFill>
                  <a:schemeClr val="bg1"/>
                </a:solidFill>
              </a:rPr>
              <a:t>Допуск к ГИА</a:t>
            </a:r>
            <a:br>
              <a:rPr lang="ru-RU" altLang="ru-RU" sz="3200" b="1" dirty="0">
                <a:solidFill>
                  <a:schemeClr val="bg1"/>
                </a:solidFill>
              </a:rPr>
            </a:br>
            <a:r>
              <a:rPr lang="ru-RU" altLang="ru-RU" sz="3200" b="1" dirty="0">
                <a:solidFill>
                  <a:schemeClr val="bg1"/>
                </a:solidFill>
              </a:rPr>
              <a:t>Итоговое сочинение (изложение)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4294967295"/>
          </p:nvPr>
        </p:nvSpPr>
        <p:spPr>
          <a:xfrm>
            <a:off x="611188" y="1600200"/>
            <a:ext cx="8208962" cy="452596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8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>
              <a:buNone/>
            </a:pPr>
            <a:r>
              <a:rPr lang="ru-RU" altLang="en-US" sz="3600" b="1" dirty="0">
                <a:solidFill>
                  <a:srgbClr val="C00000"/>
                </a:solidFill>
              </a:rPr>
              <a:t>                                  </a:t>
            </a:r>
            <a:r>
              <a:rPr lang="ru-RU" altLang="en-US" sz="3600" b="1" dirty="0">
                <a:solidFill>
                  <a:srgbClr val="0070C0"/>
                </a:solidFill>
              </a:rPr>
              <a:t>Основной срок:</a:t>
            </a:r>
          </a:p>
          <a:p>
            <a:pPr marL="0" marR="0" lvl="0" indent="0" algn="r">
              <a:buNone/>
            </a:pPr>
            <a:r>
              <a:rPr lang="ru-RU" altLang="en-US" sz="3600" b="1" dirty="0">
                <a:solidFill>
                  <a:srgbClr val="C00000"/>
                </a:solidFill>
              </a:rPr>
              <a:t>3 декабря 2025</a:t>
            </a:r>
          </a:p>
          <a:p>
            <a:pPr marL="0" marR="0" lvl="0" indent="0" algn="r">
              <a:buNone/>
            </a:pPr>
            <a:endParaRPr lang="ru-RU" altLang="en-US" sz="3600" b="1" dirty="0">
              <a:solidFill>
                <a:srgbClr val="C00000"/>
              </a:solidFill>
            </a:endParaRPr>
          </a:p>
          <a:p>
            <a:pPr marL="0" marR="0" lvl="0" indent="0" algn="r">
              <a:buNone/>
            </a:pPr>
            <a:r>
              <a:rPr lang="ru-RU" altLang="en-US" sz="3600" b="1" dirty="0">
                <a:solidFill>
                  <a:srgbClr val="C00000"/>
                </a:solidFill>
              </a:rPr>
              <a:t>Итоговое сочинение завершено.</a:t>
            </a:r>
          </a:p>
          <a:p>
            <a:pPr marL="0" marR="0" lvl="0" indent="0" algn="r">
              <a:buNone/>
            </a:pPr>
            <a:r>
              <a:rPr lang="ru-RU" altLang="en-US" sz="3600" b="1" dirty="0">
                <a:solidFill>
                  <a:srgbClr val="C00000"/>
                </a:solidFill>
              </a:rPr>
              <a:t>Все выпускники получили «зачет»</a:t>
            </a:r>
          </a:p>
          <a:p>
            <a:pPr marL="0" marR="0" lvl="0" indent="0" algn="r">
              <a:buNone/>
            </a:pPr>
            <a:r>
              <a:rPr lang="ru-RU" altLang="en-US" sz="3600" b="1" dirty="0">
                <a:solidFill>
                  <a:srgbClr val="C00000"/>
                </a:solidFill>
              </a:rPr>
              <a:t> </a:t>
            </a:r>
          </a:p>
          <a:p>
            <a:pPr marL="0" marR="0" lvl="0" indent="0">
              <a:buNone/>
            </a:pPr>
            <a:r>
              <a:rPr lang="ru-RU" altLang="en-US" sz="3600" b="1" dirty="0">
                <a:solidFill>
                  <a:srgbClr val="C00000"/>
                </a:solidFill>
              </a:rPr>
              <a:t>               </a:t>
            </a:r>
          </a:p>
          <a:p>
            <a:pPr marL="0" marR="0" lvl="0" indent="0" algn="ctr">
              <a:buNone/>
            </a:pPr>
            <a:r>
              <a:rPr lang="ru-RU" altLang="en-US" sz="3600" b="1" dirty="0">
                <a:solidFill>
                  <a:srgbClr val="0070C0"/>
                </a:solidFill>
              </a:rPr>
              <a:t>      </a:t>
            </a:r>
            <a:endParaRPr lang="ru-RU" altLang="en-US" sz="3600" b="1" dirty="0">
              <a:solidFill>
                <a:srgbClr val="161645"/>
              </a:solidFill>
            </a:endParaRPr>
          </a:p>
        </p:txBody>
      </p:sp>
      <p:pic>
        <p:nvPicPr>
          <p:cNvPr id="4100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323850" y="1340768"/>
            <a:ext cx="2303934" cy="2088232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075240" cy="100784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2"/>
                </a:solidFill>
                <a:latin typeface="Arial"/>
                <a:cs typeface="Arial"/>
              </a:defRPr>
            </a:lvl9pPr>
          </a:lstStyle>
          <a:p>
            <a:pPr lvl="0" eaLnBrk="1" hangingPunct="1"/>
            <a:r>
              <a:rPr lang="ru-RU" altLang="ru-RU" b="1" dirty="0">
                <a:solidFill>
                  <a:schemeClr val="bg1"/>
                </a:solidFill>
              </a:rPr>
              <a:t>Аттестат о среднем </a:t>
            </a:r>
            <a:br>
              <a:rPr lang="ru-RU" altLang="ru-RU" b="1" dirty="0">
                <a:solidFill>
                  <a:schemeClr val="bg1"/>
                </a:solidFill>
              </a:rPr>
            </a:br>
            <a:r>
              <a:rPr lang="ru-RU" altLang="ru-RU" b="1" dirty="0">
                <a:solidFill>
                  <a:schemeClr val="bg1"/>
                </a:solidFill>
              </a:rPr>
              <a:t>общем образовании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4294967295"/>
          </p:nvPr>
        </p:nvSpPr>
        <p:spPr>
          <a:xfrm>
            <a:off x="457200" y="1628775"/>
            <a:ext cx="8229600" cy="489585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8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0" indent="0" algn="ctr" eaLnBrk="1" hangingPunct="1">
              <a:buNone/>
            </a:pPr>
            <a:r>
              <a:rPr lang="ru-RU" altLang="ru-RU" sz="5400" b="1" dirty="0">
                <a:solidFill>
                  <a:srgbClr val="002060"/>
                </a:solidFill>
              </a:rPr>
              <a:t>Математика  + </a:t>
            </a:r>
          </a:p>
          <a:p>
            <a:pPr marL="0" lvl="0" indent="0" algn="ctr" eaLnBrk="1" hangingPunct="1">
              <a:buNone/>
            </a:pPr>
            <a:r>
              <a:rPr lang="ru-RU" altLang="ru-RU" sz="5400" b="1" dirty="0">
                <a:solidFill>
                  <a:srgbClr val="002060"/>
                </a:solidFill>
              </a:rPr>
              <a:t>русский язык    = </a:t>
            </a:r>
          </a:p>
        </p:txBody>
      </p:sp>
      <p:pic>
        <p:nvPicPr>
          <p:cNvPr id="17413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425700" y="3511550"/>
            <a:ext cx="3987800" cy="3157538"/>
          </a:xfrm>
          <a:prstGeom prst="rect">
            <a:avLst/>
          </a:prstGeom>
          <a:noFill/>
          <a:ln>
            <a:miter lim="800000"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836712"/>
            <a:ext cx="763284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2800" dirty="0"/>
              <a:t>Обязательные предметы ГИА:</a:t>
            </a:r>
          </a:p>
          <a:p>
            <a:pPr algn="ctr"/>
            <a:r>
              <a:rPr lang="ru-RU" sz="2800" dirty="0"/>
              <a:t> русский язык, математика  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/>
              <a:t>Предметы по выбору обучающихся: литература, физика, химия, биология, география, история, обществознание, иностранные языки, информатика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chemeClr val="bg1"/>
                </a:solidFill>
              </a:rPr>
              <a:t>Предметы ГИА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5273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81771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idx="4294967295"/>
          </p:nvPr>
        </p:nvSpPr>
        <p:spPr>
          <a:xfrm>
            <a:off x="457200" y="1628775"/>
            <a:ext cx="8229600" cy="489585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3200" b="0" i="0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8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>
                <a:solidFill>
                  <a:schemeClr val="tx1"/>
                </a:solidFill>
                <a:latin typeface="+mn-lt"/>
                <a:ea typeface="Arial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lang="en-US" altLang="en-US"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eaLnBrk="1" hangingPunct="1">
              <a:buNone/>
            </a:pPr>
            <a:endParaRPr lang="ru-RU" altLang="en-US" sz="4000" b="1" dirty="0">
              <a:solidFill>
                <a:srgbClr val="C00000"/>
              </a:solidFill>
            </a:endParaRPr>
          </a:p>
          <a:p>
            <a:pPr marL="0" marR="0" lvl="0" indent="0" algn="ctr" eaLnBrk="1" hangingPunct="1">
              <a:buNone/>
            </a:pPr>
            <a:r>
              <a:rPr lang="ru-RU" altLang="en-US" sz="4000" b="1" u="sng" dirty="0">
                <a:solidFill>
                  <a:srgbClr val="C00000"/>
                </a:solidFill>
              </a:rPr>
              <a:t>01 февраля 2026 года </a:t>
            </a:r>
          </a:p>
          <a:p>
            <a:pPr marL="0" marR="0" lvl="0" indent="0" algn="ctr" eaLnBrk="1" hangingPunct="1">
              <a:buNone/>
            </a:pPr>
            <a:r>
              <a:rPr lang="ru-RU" altLang="en-US" sz="4000" b="1" dirty="0">
                <a:solidFill>
                  <a:srgbClr val="222268"/>
                </a:solidFill>
              </a:rPr>
              <a:t>последний день внесения изменений </a:t>
            </a:r>
          </a:p>
          <a:p>
            <a:pPr marL="0" marR="0" lvl="0" indent="0" algn="ctr" eaLnBrk="1" hangingPunct="1">
              <a:buNone/>
            </a:pPr>
            <a:r>
              <a:rPr lang="ru-RU" altLang="en-US" sz="4000" b="1" dirty="0">
                <a:solidFill>
                  <a:srgbClr val="222268"/>
                </a:solidFill>
              </a:rPr>
              <a:t>в перечень предметов </a:t>
            </a:r>
            <a:r>
              <a:rPr lang="ru-RU" altLang="en-US" sz="4000" b="1">
                <a:solidFill>
                  <a:srgbClr val="222268"/>
                </a:solidFill>
              </a:rPr>
              <a:t>по выбору </a:t>
            </a:r>
            <a:endParaRPr lang="ru-RU" altLang="en-US" sz="4000" b="1" dirty="0">
              <a:solidFill>
                <a:srgbClr val="222268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0609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Расписание ЕГЭ 2026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58F21D8-1C2D-418C-B2D6-30A251802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1339634"/>
            <a:ext cx="5983614" cy="551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7986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9999"/>
        </a:hlink>
        <a:folHlink>
          <a:srgbClr val="99CC00"/>
        </a:folHlink>
      </a:clrScheme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3300"/>
        </a:hlink>
        <a:folHlink>
          <a:srgbClr val="996600"/>
        </a:folHlink>
      </a:clrScheme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3333CC"/>
        </a:hlink>
        <a:folHlink>
          <a:srgbClr val="AF67FF"/>
        </a:folHlink>
      </a:clrScheme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66CC"/>
        </a:hlink>
        <a:folHlink>
          <a:srgbClr val="00A800"/>
        </a:folHlink>
      </a:clrScheme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5050"/>
        </a:hlink>
        <a:folHlink>
          <a:srgbClr val="FF9900"/>
        </a:folHlink>
      </a:clrScheme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FFFF"/>
        </a:hlink>
        <a:folHlink>
          <a:srgbClr val="00FF00"/>
        </a:folHlink>
      </a:clrScheme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FF99"/>
        </a:hlink>
        <a:folHlink>
          <a:srgbClr val="D3A219"/>
        </a:folHlink>
      </a:clrScheme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FE701"/>
        </a:folHlink>
      </a:clrScheme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66CCFF"/>
        </a:hlink>
        <a:folHlink>
          <a:srgbClr val="F0E500"/>
        </a:folHlink>
      </a:clrScheme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FFCC66"/>
        </a:hlink>
        <a:folHlink>
          <a:srgbClr val="E9DCB9"/>
        </a:folHlink>
      </a:clrScheme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99CCFF"/>
        </a:hlink>
        <a:folHlink>
          <a:srgbClr val="FFFF99"/>
        </a:folHlink>
      </a:clrScheme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CCB400"/>
        </a:hlink>
        <a:folHlink>
          <a:srgbClr val="8C9EA0"/>
        </a:folHlink>
      </a:clrScheme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12410</TotalTime>
  <Words>1412</Words>
  <Application>Microsoft Office PowerPoint</Application>
  <PresentationFormat>Экран (4:3)</PresentationFormat>
  <Paragraphs>116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Arial MT</vt:lpstr>
      <vt:lpstr>Calibri</vt:lpstr>
      <vt:lpstr>Georgia</vt:lpstr>
      <vt:lpstr>Microsoft Sans Serif</vt:lpstr>
      <vt:lpstr>Times New Roman</vt:lpstr>
      <vt:lpstr>Verdana</vt:lpstr>
      <vt:lpstr>Wingdings</vt:lpstr>
      <vt:lpstr>Diseño predeterminado</vt:lpstr>
      <vt:lpstr>      Родительское собрание  ГИА-11    2026        </vt:lpstr>
      <vt:lpstr>Презентация PowerPoint</vt:lpstr>
      <vt:lpstr>Презентация PowerPoint</vt:lpstr>
      <vt:lpstr>Презентация PowerPoint</vt:lpstr>
      <vt:lpstr>Допуск к ГИА Итоговое сочинение (изложение)</vt:lpstr>
      <vt:lpstr>Аттестат о среднем  общем образовании</vt:lpstr>
      <vt:lpstr>Предметы ГИА</vt:lpstr>
      <vt:lpstr>Презентация PowerPoint</vt:lpstr>
      <vt:lpstr>Расписание ЕГЭ 2026</vt:lpstr>
      <vt:lpstr>Периоды ЕГЭ-2026</vt:lpstr>
      <vt:lpstr>Презентация PowerPoint</vt:lpstr>
      <vt:lpstr>Презентация PowerPoint</vt:lpstr>
      <vt:lpstr>Пункты ППЭ -11  в Красносельском районе</vt:lpstr>
      <vt:lpstr>Презентация PowerPoint</vt:lpstr>
      <vt:lpstr>Презентация PowerPoint</vt:lpstr>
      <vt:lpstr>  </vt:lpstr>
      <vt:lpstr>Презентация PowerPoint</vt:lpstr>
      <vt:lpstr> www.ege.spb.ru  официальный информационный портал  Санкт-Петербурга</vt:lpstr>
      <vt:lpstr>На ЕГЭ выделяется: </vt:lpstr>
      <vt:lpstr>Апелляция</vt:lpstr>
      <vt:lpstr>Во время экзамена участники экзамена имеют право </vt:lpstr>
      <vt:lpstr>Презентация PowerPoint</vt:lpstr>
      <vt:lpstr>Если:</vt:lpstr>
      <vt:lpstr>Аттестаты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</cp:lastModifiedBy>
  <cp:revision>877</cp:revision>
  <dcterms:created xsi:type="dcterms:W3CDTF">2010-05-23T14:28:12Z</dcterms:created>
  <dcterms:modified xsi:type="dcterms:W3CDTF">2025-12-12T12:36:40Z</dcterms:modified>
</cp:coreProperties>
</file>