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71" r:id="rId2"/>
    <p:sldId id="261" r:id="rId3"/>
    <p:sldId id="283" r:id="rId4"/>
    <p:sldId id="284" r:id="rId5"/>
    <p:sldId id="260" r:id="rId6"/>
    <p:sldId id="265" r:id="rId7"/>
    <p:sldId id="268" r:id="rId8"/>
    <p:sldId id="269" r:id="rId9"/>
    <p:sldId id="270" r:id="rId10"/>
    <p:sldId id="273" r:id="rId11"/>
    <p:sldId id="274" r:id="rId12"/>
    <p:sldId id="275" r:id="rId13"/>
    <p:sldId id="272" r:id="rId14"/>
    <p:sldId id="277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F8F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CDAE4-98D7-4676-A8D0-DCE0384F549D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A3067-10D9-4639-9CDB-8AE8433BA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9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A2390-8CA3-4FD2-BCC0-BDC675D1D548}" type="slidenum">
              <a:rPr lang="ru-RU"/>
              <a:pPr/>
              <a:t>8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704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6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95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1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248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8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2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7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2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7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7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1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AC925-FE33-44E4-9AC3-B2D1A635E3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38D093-F539-4F4D-A1E1-D2AF002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8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www.prosv.ru/umk/ork/info.aspx?ob_no=2032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0"/>
            <a:ext cx="8001000" cy="317105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ГБОУ СОШ № 252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комплексного учебного предмета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4 классе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уч. г.</a:t>
            </a:r>
            <a:endParaRPr lang="ru-RU" sz="3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772400" cy="2135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04384"/>
            <a:ext cx="3319664" cy="225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990600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724400"/>
          </a:xfrm>
        </p:spPr>
        <p:txBody>
          <a:bodyPr>
            <a:normAutofit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учебный курс ОРКСЭ дополняет обществоведческие аспекты предмета «Окружающий мир» в 4 классе начальной школы. </a:t>
            </a:r>
          </a:p>
          <a:p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предваряет начинающееся в 5 классе изучение гуманитарных предметов: истории, литературы. </a:t>
            </a:r>
            <a:endParaRPr lang="ru-RU" b="1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85728"/>
            <a:ext cx="8001056" cy="1143008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Место учебного курса ОРКСЭ в учебном плане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38420"/>
            <a:ext cx="2513427" cy="171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990600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2672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 особенности обучающихся данного возраста (мягкость, доброта, сопереживание) созвучны содержанию курса ОРКСЭ;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85728"/>
            <a:ext cx="7858180" cy="1143008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выбора ОРКСЭ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4 классе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86472"/>
            <a:ext cx="4000528" cy="273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Причины выбора ОРКСЭ </a:t>
            </a:r>
            <a:br>
              <a:rPr lang="ru-RU" smtClean="0"/>
            </a:br>
            <a:r>
              <a:rPr lang="ru-RU" smtClean="0"/>
              <a:t>в 4 классе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2672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4-му классу, как правило, установлены доверительные взаимоотношения между учителем начальной школы, обучающимися и их родителями, что способствует эффективности усвоения курса ОРКСЭ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85728"/>
            <a:ext cx="7858180" cy="1143008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выбора ОРКСЭ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4 классе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4509120"/>
            <a:ext cx="3146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Причины выбора ОРКСЭ </a:t>
            </a:r>
            <a:br>
              <a:rPr lang="ru-RU" smtClean="0"/>
            </a:br>
            <a:r>
              <a:rPr lang="ru-RU" smtClean="0"/>
              <a:t>в 4 классе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2672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4-м классе отсутствует дополнительная умственная и эмоциональная нагрузка, вызванная увеличением количества изучаемых предметов на второй ступени обучения, сменой педагогов и другими факторами.</a:t>
            </a:r>
          </a:p>
          <a:p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85728"/>
            <a:ext cx="7858180" cy="1143008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выбора ОРКСЭ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4 классе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05350"/>
            <a:ext cx="3146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эдуард\Desktop\фоны  для  слайдов\слайды-заготовки\педчтения ИКТ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7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393" y="1077218"/>
            <a:ext cx="3657600" cy="464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38200" y="1676400"/>
            <a:ext cx="33528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Учебное пособие знакомит с основами православной культуры, раскрывает её значение и роль в жизни людей – в формировании личности человека,  его отношения к миру и людям, поведения в повседневной жизни.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6096000"/>
            <a:ext cx="4255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части, автор Васильева О.Ю.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00200" y="0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Andale Sans UI"/>
                <a:cs typeface="Times New Roman" pitchFamily="18" charset="0"/>
              </a:rPr>
              <a:t>Основы православной культуры.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дуард\Desktop\фоны  для  слайдов\слайды-заготовки\педчтения ИКТ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0"/>
            <a:ext cx="2743200" cy="3581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09800" y="373650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ea typeface="Andale Sans UI" charset="-52"/>
                <a:cs typeface="Times New Roman" pitchFamily="18" charset="0"/>
              </a:rPr>
              <a:t>Основы иудейской культуры</a:t>
            </a:r>
            <a:endParaRPr kumimoji="0" lang="ru-RU" sz="3200" b="1" i="0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643179"/>
            <a:ext cx="44958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Учебник знакомит с основами иудейской культуры и раскрывает её значение в формировании личности иудея и его поведении в повседневной жизни, а также её влияние на историю еврейского народа и мировые религии  - христианство и ислам, показывает жизнь евреев в России.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7800" y="53340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Членов М.А.,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Миндрина</a:t>
            </a:r>
            <a:r>
              <a:rPr lang="ru-RU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 Г.А.,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Глоцер</a:t>
            </a:r>
            <a:r>
              <a:rPr lang="ru-RU" dirty="0" smtClean="0">
                <a:latin typeface="Times New Roman" pitchFamily="18" charset="0"/>
                <a:ea typeface="Andale Sans UI" charset="-52"/>
                <a:cs typeface="Times New Roman" pitchFamily="18" charset="0"/>
              </a:rPr>
              <a:t> А.В.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дуард\Desktop\фоны  для  слайдов\слайды-заготовки\педчтения ИКТ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048000" cy="3733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1371601"/>
            <a:ext cx="4800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Основы мировых религиозных культур В учебном пособии с учётом возрастных особенностей учащихся 4-5 классов даются элементарные представления о возникновении, истории и особенностях религий мира, их влиянии на жизнь людей. Авторы не ставили задачи отражения в пособии дискуссионных вопросов религиозных учений и религиоведения.</a:t>
            </a:r>
          </a:p>
          <a:p>
            <a:r>
              <a:rPr lang="ru-RU" sz="24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53000" y="5257800"/>
            <a:ext cx="312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Беглов</a:t>
            </a:r>
            <a:r>
              <a:rPr lang="ru-RU" dirty="0" smtClean="0"/>
              <a:t> А.Л., Саплина Е.В., Токарева Е.С.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6400" y="228600"/>
            <a:ext cx="7086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Основы религиозных  культур народов России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эдуард\Desktop\фоны  для  слайдов\слайды-заготовки\педчтения ИКТ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2971800" cy="426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914401"/>
            <a:ext cx="5562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Учебное пособие знакомит учащихся с основами светской этики. Что такое добро и зло, добродетель и порок, альтруизм и эгоизм? Что значит быть моральным? В этих и других вопросах поможет школьникам разобраться светская этика. Учащиеся узнают о том, что такое настоящий друг, честь и достоинство, стыд и совесть, этикет, и о многом другом.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Светская этика даст знания, которые помогут учащимся самостоятельно совершать моральные поступки, а значит, сделать свою жизнь и жизнь других людей лучше.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152401"/>
            <a:ext cx="60197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Основы  светской  этики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/>
          </p:cNvSpPr>
          <p:nvPr>
            <p:ph type="ctrTitle"/>
          </p:nvPr>
        </p:nvSpPr>
        <p:spPr bwMode="auto">
          <a:xfrm>
            <a:off x="457200" y="268288"/>
            <a:ext cx="8229600" cy="1000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indent="0" algn="ctr">
              <a:defRPr/>
            </a:pPr>
            <a:r>
              <a:rPr lang="ru-RU" sz="25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5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5183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ОРКСЭ является курсом, входящим в состав федерального Базисного образовательного плана и учебного плана школ наряду с другими основными предметами, такими как математика, русский язык и т.д.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488"/>
            <a:ext cx="5400600" cy="26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курса основаны на светском культурологическом подходе к их преподаванию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Т.е.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не предполагает религиозной практики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преподавания его модулей дети не приобщаются к религиозным обрядам, не участвуют в отправлении религиозного культа.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необходимо понимать, что культура – это далеко не только и не столько искусство. Культура – это уклад жизни народа, семьи, человека. Это представление об окружающем мире, о рождении, воспитании, становлении личности, взаимоотношениях в обществе, о смерти, на основе которых выстраивается образ жизни человека, его быт в том числе. В каждой культуре эти представления особенные. Их особенности определяются той или иной картиной мира (одной из религиозных или атеистических). Существует научный термин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культурообразующая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религия.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культурологический подход предполагает изучение корней и плодов той или иной культурной традиции. Хотя приобщения к религиозному обряду при этом не происходит, но представления об устройстве мира, месте человека в нем, нормах взаимоотношений между людьми преподносятся в рамках одной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культурообразующих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религиозных традиций (православия, ислама, буддизма, иудаизма). Или в рамках нерелигиозной (атеистической) этики.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17232"/>
            <a:ext cx="1287016" cy="9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модуля, изучаемого в рамках учебного предмета ОРКСЭ, осуществляется родителями (законными представителями) обучающихся.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зафиксирован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Протоколом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родительского собрания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письменными заявлениями родителей (законных представителей) обучающихся</a:t>
            </a:r>
            <a:r>
              <a:rPr lang="ru-RU" dirty="0">
                <a:latin typeface="Google Sans"/>
              </a:rPr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27" y="3968941"/>
            <a:ext cx="2232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1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ttp://www.prosv.ru/Attachment.aspx?Id=9181">
            <a:hlinkClick r:id="rId2" tooltip="Основы исламской культуры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444" y="4364830"/>
            <a:ext cx="1752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112" y="4436269"/>
            <a:ext cx="16398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49275"/>
            <a:ext cx="14509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Прямоугольник 11"/>
          <p:cNvGrpSpPr>
            <a:grpSpLocks/>
          </p:cNvGrpSpPr>
          <p:nvPr/>
        </p:nvGrpSpPr>
        <p:grpSpPr bwMode="auto">
          <a:xfrm>
            <a:off x="1692275" y="0"/>
            <a:ext cx="5338763" cy="3986213"/>
            <a:chOff x="1137" y="119"/>
            <a:chExt cx="3363" cy="2511"/>
          </a:xfrm>
        </p:grpSpPr>
        <p:pic>
          <p:nvPicPr>
            <p:cNvPr id="10250" name="Прямоугольник 1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7" y="119"/>
              <a:ext cx="3363" cy="2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1247" y="209"/>
              <a:ext cx="31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1797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4467234"/>
            <a:ext cx="1568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2195513" y="333375"/>
            <a:ext cx="4572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sz="1600" b="1" dirty="0"/>
              <a:t>Курс «Основы религиозных культур и светской этики» включает в себя </a:t>
            </a:r>
            <a:br>
              <a:rPr lang="ru-RU" sz="1600" b="1" dirty="0"/>
            </a:br>
            <a:r>
              <a:rPr lang="ru-RU" sz="1600" b="1" u="sng" dirty="0"/>
              <a:t>6 модулей:</a:t>
            </a:r>
          </a:p>
          <a:p>
            <a:pPr lvl="1" algn="ctr"/>
            <a:endParaRPr lang="ru-RU" sz="1600" b="1" u="sng" dirty="0"/>
          </a:p>
          <a:p>
            <a:pPr lvl="1"/>
            <a:r>
              <a:rPr lang="ru-RU" b="1" dirty="0"/>
              <a:t>1. Основы православной культуры;</a:t>
            </a:r>
          </a:p>
          <a:p>
            <a:pPr lvl="1"/>
            <a:r>
              <a:rPr lang="ru-RU" b="1" dirty="0"/>
              <a:t>2. Основы </a:t>
            </a:r>
            <a:r>
              <a:rPr lang="ru-RU" b="1" dirty="0" smtClean="0"/>
              <a:t>религиозных культур народов России;</a:t>
            </a:r>
            <a:endParaRPr lang="ru-RU" b="1" dirty="0"/>
          </a:p>
          <a:p>
            <a:pPr lvl="1"/>
            <a:r>
              <a:rPr lang="ru-RU" b="1" dirty="0"/>
              <a:t>3. Основы светской этики;</a:t>
            </a:r>
          </a:p>
          <a:p>
            <a:pPr lvl="1"/>
            <a:r>
              <a:rPr lang="ru-RU" b="1" dirty="0"/>
              <a:t>4. Основы исламской культуры;</a:t>
            </a:r>
          </a:p>
          <a:p>
            <a:pPr lvl="1"/>
            <a:r>
              <a:rPr lang="ru-RU" b="1" dirty="0"/>
              <a:t>5. Основы буддийской культуры;</a:t>
            </a:r>
          </a:p>
          <a:p>
            <a:pPr lvl="1"/>
            <a:r>
              <a:rPr lang="ru-RU" b="1" dirty="0"/>
              <a:t>6. Основы иудейской культуры.</a:t>
            </a:r>
          </a:p>
          <a:p>
            <a:pPr lvl="1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893888"/>
          </a:xfrm>
        </p:spPr>
        <p:txBody>
          <a:bodyPr lIns="45720" tIns="0" rIns="45720" bIns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  <a:t>         отечество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0" y="3000375"/>
            <a:ext cx="8229600" cy="3125788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defRPr/>
            </a:pPr>
            <a:r>
              <a:rPr lang="ru-RU" sz="4000" dirty="0" smtClean="0"/>
              <a:t>Любовь к России,</a:t>
            </a:r>
          </a:p>
          <a:p>
            <a:pPr marL="273050" indent="-273050" eaLnBrk="1" hangingPunct="1">
              <a:defRPr/>
            </a:pPr>
            <a:r>
              <a:rPr lang="ru-RU" sz="4000" dirty="0" smtClean="0"/>
              <a:t> своему народу, </a:t>
            </a:r>
          </a:p>
          <a:p>
            <a:pPr marL="273050" indent="-273050" eaLnBrk="1" hangingPunct="1">
              <a:defRPr/>
            </a:pPr>
            <a:r>
              <a:rPr lang="ru-RU" sz="4000" dirty="0" smtClean="0"/>
              <a:t>к своей малой родине,</a:t>
            </a:r>
          </a:p>
          <a:p>
            <a:pPr marL="273050" indent="-273050" eaLnBrk="1" hangingPunct="1">
              <a:defRPr/>
            </a:pPr>
            <a:r>
              <a:rPr lang="ru-RU" sz="4000" dirty="0" smtClean="0"/>
              <a:t> служение Отечеству</a:t>
            </a:r>
            <a:r>
              <a:rPr lang="ru-RU" sz="5500" dirty="0" smtClean="0"/>
              <a:t>.</a:t>
            </a:r>
          </a:p>
        </p:txBody>
      </p:sp>
      <p:pic>
        <p:nvPicPr>
          <p:cNvPr id="21509" name="Picture 7" descr="http://www.platovec.org/uploads/posts/2011-02/1298807718_2det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344612"/>
            <a:ext cx="2778944" cy="31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214290"/>
            <a:ext cx="8643998" cy="1071570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ОРКСЭ базируется на трёх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понятиях: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59" y="4869160"/>
            <a:ext cx="2232248" cy="152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00188"/>
            <a:ext cx="7239000" cy="928687"/>
          </a:xfrm>
        </p:spPr>
        <p:txBody>
          <a:bodyPr lIns="45720" tIns="0" rIns="45720" bIns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  <a:t>          Семья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0" y="2571750"/>
            <a:ext cx="5829300" cy="3554413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Любовь и верность, здоровье, достаток, </a:t>
            </a:r>
          </a:p>
          <a:p>
            <a:pPr marL="273050" indent="-273050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уважение к родителям, забота о старших</a:t>
            </a:r>
          </a:p>
          <a:p>
            <a:pPr marL="273050" indent="-273050" eaLnBrk="1" hangingPunct="1">
              <a:buFont typeface="Arial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младших, забота о продолжении рода.</a:t>
            </a:r>
          </a:p>
        </p:txBody>
      </p:sp>
      <p:pic>
        <p:nvPicPr>
          <p:cNvPr id="24580" name="Picture 5" descr="http://s49.radikal.ru/i126/1105/b2/3e1517720c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714620"/>
            <a:ext cx="272415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643998" cy="1071570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ОРКСЭ базируется на трёх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понятиях: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24909"/>
            <a:ext cx="1656184" cy="113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85875"/>
            <a:ext cx="7239000" cy="785813"/>
          </a:xfrm>
        </p:spPr>
        <p:txBody>
          <a:bodyPr lIns="45720" tIns="0" rIns="45720" bIns="0" anchor="b">
            <a:normAutofit/>
          </a:bodyPr>
          <a:lstStyle/>
          <a:p>
            <a:pPr algn="l"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Культурная традиция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0" y="2286000"/>
            <a:ext cx="5572125" cy="3840163"/>
          </a:xfrm>
        </p:spPr>
        <p:txBody>
          <a:bodyPr>
            <a:normAutofit/>
          </a:bodyPr>
          <a:lstStyle/>
          <a:p>
            <a:pPr marL="273050" indent="-273050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Красота, гармония, духовный мир человека, нравственный выбор, смысл жизни, эстетическое, этическое развитие.</a:t>
            </a:r>
          </a:p>
          <a:p>
            <a:pPr marL="273050" indent="-273050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Уважение к труду, творчество и созидание, целеустремленность и настойчивость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indent="-273050">
              <a:defRPr/>
            </a:pPr>
            <a:r>
              <a:rPr lang="ru-RU" sz="2000" dirty="0" smtClean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Эволюция, родная земля, заповедная природа, планета Земля, экологическое сознание.</a:t>
            </a:r>
          </a:p>
          <a:p>
            <a:pPr marL="273050" indent="-273050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5" descr="http://www.wikilearning.com/imagescc/5801/index.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000240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http://www.zingarate.com/pictures/20110922/spagna_granada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714620"/>
            <a:ext cx="16430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643998" cy="1071570"/>
          </a:xfrm>
          <a:prstGeom prst="roundRect">
            <a:avLst/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ОРКСЭ базируется на трёх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понятиях: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ttp://www.kmparo.ru/upload/news_images/news_image_5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643446"/>
            <a:ext cx="278608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mexico.cnn.com/media/2011/01/26/cambio-climatic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714884"/>
            <a:ext cx="227808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87132"/>
            <a:ext cx="2671888" cy="18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 lIns="45720" tIns="0" rIns="45720" bIns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rPr>
              <a:t>Базовые национальные ценности: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557338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marL="273050" indent="-273050" eaLnBrk="1" hangingPunct="1">
              <a:defRPr/>
            </a:pPr>
            <a:r>
              <a:rPr lang="ru-RU" sz="2800" dirty="0" smtClean="0"/>
              <a:t>патриотизм;</a:t>
            </a:r>
          </a:p>
          <a:p>
            <a:pPr marL="273050" indent="-273050" eaLnBrk="1" hangingPunct="1">
              <a:defRPr/>
            </a:pPr>
            <a:r>
              <a:rPr lang="ru-RU" sz="2800" dirty="0" smtClean="0"/>
              <a:t>социальная солидарность;</a:t>
            </a:r>
          </a:p>
          <a:p>
            <a:pPr marL="273050" indent="-273050" eaLnBrk="1" hangingPunct="1">
              <a:defRPr/>
            </a:pPr>
            <a:r>
              <a:rPr lang="ru-RU" sz="2800" dirty="0" smtClean="0"/>
              <a:t>гражданственность;</a:t>
            </a:r>
          </a:p>
          <a:p>
            <a:pPr marL="273050" indent="-273050" eaLnBrk="1" hangingPunct="1">
              <a:defRPr/>
            </a:pPr>
            <a:r>
              <a:rPr lang="ru-RU" sz="2800" dirty="0" smtClean="0"/>
              <a:t>семья;</a:t>
            </a:r>
          </a:p>
          <a:p>
            <a:pPr marL="273050" indent="-273050" eaLnBrk="1" hangingPunct="1">
              <a:defRPr/>
            </a:pPr>
            <a:r>
              <a:rPr lang="ru-RU" sz="2800" dirty="0" smtClean="0"/>
              <a:t>труд и творчество;</a:t>
            </a:r>
          </a:p>
          <a:p>
            <a:pPr marL="273050" indent="-273050" eaLnBrk="1" hangingPunct="1">
              <a:defRPr/>
            </a:pPr>
            <a:r>
              <a:rPr lang="ru-RU" sz="2800" dirty="0" smtClean="0"/>
              <a:t>наука;</a:t>
            </a:r>
          </a:p>
          <a:p>
            <a:pPr marL="273050" indent="-273050" eaLnBrk="1" hangingPunct="1">
              <a:defRPr/>
            </a:pPr>
            <a:r>
              <a:rPr lang="ru-RU" sz="2800" dirty="0" smtClean="0"/>
              <a:t>традиционные российские религии;</a:t>
            </a:r>
          </a:p>
          <a:p>
            <a:pPr marL="273050" indent="-273050" eaLnBrk="1" hangingPunct="1">
              <a:defRPr/>
            </a:pPr>
            <a:r>
              <a:rPr lang="ru-RU" sz="2800" dirty="0" smtClean="0"/>
              <a:t>искусство и литература;</a:t>
            </a:r>
          </a:p>
          <a:p>
            <a:pPr marL="273050" indent="-273050" eaLnBrk="1" hangingPunct="1">
              <a:defRPr/>
            </a:pPr>
            <a:r>
              <a:rPr lang="ru-RU" sz="2800" dirty="0" smtClean="0"/>
              <a:t>природа;</a:t>
            </a:r>
          </a:p>
          <a:p>
            <a:pPr marL="273050" indent="-273050" eaLnBrk="1" hangingPunct="1">
              <a:defRPr/>
            </a:pPr>
            <a:r>
              <a:rPr lang="ru-RU" sz="2800" dirty="0" smtClean="0"/>
              <a:t>человечество.</a:t>
            </a:r>
          </a:p>
        </p:txBody>
      </p:sp>
      <p:pic>
        <p:nvPicPr>
          <p:cNvPr id="20484" name="Picture 5" descr="http://kop.ru/files/pics/happykid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366077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83330"/>
            <a:ext cx="31464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557</Words>
  <Application>Microsoft Office PowerPoint</Application>
  <PresentationFormat>Экран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Andale Sans UI</vt:lpstr>
      <vt:lpstr>Arial</vt:lpstr>
      <vt:lpstr>Calibri</vt:lpstr>
      <vt:lpstr>Google Sans</vt:lpstr>
      <vt:lpstr>Times New Roman</vt:lpstr>
      <vt:lpstr>Trebuchet MS</vt:lpstr>
      <vt:lpstr>Wingdings 3</vt:lpstr>
      <vt:lpstr>Грань</vt:lpstr>
      <vt:lpstr>ГБОУ СОШ № 252 Введение комплексного учебного предмета  «Основы религиозных культур и светской этики» в 4 классе 2026-2027 уч. г.</vt:lpstr>
      <vt:lpstr>  </vt:lpstr>
      <vt:lpstr>Презентация PowerPoint</vt:lpstr>
      <vt:lpstr>Презентация PowerPoint</vt:lpstr>
      <vt:lpstr>Презентация PowerPoint</vt:lpstr>
      <vt:lpstr>         отечество</vt:lpstr>
      <vt:lpstr>          Семья</vt:lpstr>
      <vt:lpstr>Культурная традиция</vt:lpstr>
      <vt:lpstr>Базовые национальные ценности:</vt:lpstr>
      <vt:lpstr>Презентация PowerPoint</vt:lpstr>
      <vt:lpstr>Презентация PowerPoint</vt:lpstr>
      <vt:lpstr>Причины выбора ОРКСЭ  в 4 классе</vt:lpstr>
      <vt:lpstr>Причины выбора ОРКСЭ  в 4 классе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</dc:title>
  <dc:creator>User</dc:creator>
  <cp:lastModifiedBy>admin</cp:lastModifiedBy>
  <cp:revision>12</cp:revision>
  <dcterms:created xsi:type="dcterms:W3CDTF">2013-03-17T14:55:42Z</dcterms:created>
  <dcterms:modified xsi:type="dcterms:W3CDTF">2026-03-27T06:29:10Z</dcterms:modified>
</cp:coreProperties>
</file>