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0" r:id="rId2"/>
    <p:sldId id="257" r:id="rId3"/>
    <p:sldId id="270" r:id="rId4"/>
    <p:sldId id="259" r:id="rId5"/>
    <p:sldId id="261" r:id="rId6"/>
    <p:sldId id="266" r:id="rId7"/>
    <p:sldId id="276" r:id="rId8"/>
    <p:sldId id="277" r:id="rId9"/>
    <p:sldId id="260" r:id="rId10"/>
    <p:sldId id="262" r:id="rId11"/>
    <p:sldId id="258" r:id="rId12"/>
    <p:sldId id="271" r:id="rId13"/>
    <p:sldId id="272" r:id="rId14"/>
    <p:sldId id="273" r:id="rId15"/>
    <p:sldId id="269" r:id="rId16"/>
    <p:sldId id="278" r:id="rId17"/>
    <p:sldId id="263" r:id="rId18"/>
    <p:sldId id="274" r:id="rId19"/>
    <p:sldId id="279" r:id="rId20"/>
    <p:sldId id="26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600CC"/>
    <a:srgbClr val="000099"/>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A74EB-EAFE-418F-9842-A4E0B9AAAE66}" type="datetimeFigureOut">
              <a:rPr lang="ru-RU" smtClean="0"/>
              <a:pPr/>
              <a:t>13.12.2018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7CF3D-2AB3-4122-A899-149DABF6C7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D7CF3D-2AB3-4122-A899-149DABF6C790}"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331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547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05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061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02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2553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5158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231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537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5314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594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13.12.2018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74958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abarkan.ucoz.com/publ/dedovshhina_v_shkole_ili_shkolnyj_bulling/1-1-0-18" TargetMode="External"/><Relationship Id="rId2" Type="http://schemas.openxmlformats.org/officeDocument/2006/relationships/hyperlink" Target="http://psy.su/feed/2510/" TargetMode="External"/><Relationship Id="rId1" Type="http://schemas.openxmlformats.org/officeDocument/2006/relationships/slideLayout" Target="../slideLayouts/slideLayout7.xml"/><Relationship Id="rId4" Type="http://schemas.openxmlformats.org/officeDocument/2006/relationships/hyperlink" Target="https://rosuchebnik.ru/material/detskiy-bulling-kak-raznovidnost-nasiliya-problema-detskogo-bullinga-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syholic.ru/stressy-depressii/priznaki-u-podrostkov.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2019\Медиация2\картинки\How-to-Stop-Bullying.jpg"/>
          <p:cNvPicPr>
            <a:picLocks noChangeAspect="1" noChangeArrowheads="1"/>
          </p:cNvPicPr>
          <p:nvPr/>
        </p:nvPicPr>
        <p:blipFill>
          <a:blip r:embed="rId2" cstate="print"/>
          <a:srcRect/>
          <a:stretch>
            <a:fillRect/>
          </a:stretch>
        </p:blipFill>
        <p:spPr bwMode="auto">
          <a:xfrm>
            <a:off x="1643042" y="2214554"/>
            <a:ext cx="5626151" cy="3750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835696" y="836712"/>
            <a:ext cx="6048672" cy="1323439"/>
          </a:xfrm>
          <a:prstGeom prst="rect">
            <a:avLst/>
          </a:prstGeom>
          <a:noFill/>
        </p:spPr>
        <p:txBody>
          <a:bodyPr wrap="square" rtlCol="0">
            <a:spAutoFit/>
          </a:bodyPr>
          <a:lstStyle/>
          <a:p>
            <a:r>
              <a:rPr lang="ru-RU" sz="4000" dirty="0" err="1" smtClean="0">
                <a:solidFill>
                  <a:srgbClr val="000099"/>
                </a:solidFill>
                <a:effectLst>
                  <a:outerShdw blurRad="38100" dist="38100" dir="2700000" algn="tl">
                    <a:srgbClr val="000000">
                      <a:alpha val="43137"/>
                    </a:srgbClr>
                  </a:outerShdw>
                </a:effectLst>
                <a:latin typeface="Comic Sans MS" pitchFamily="66" charset="0"/>
              </a:rPr>
              <a:t>Буллинг</a:t>
            </a:r>
            <a:r>
              <a:rPr lang="ru-RU" sz="4000" dirty="0" smtClean="0">
                <a:solidFill>
                  <a:srgbClr val="000099"/>
                </a:solidFill>
                <a:effectLst>
                  <a:outerShdw blurRad="38100" dist="38100" dir="2700000" algn="tl">
                    <a:srgbClr val="000000">
                      <a:alpha val="43137"/>
                    </a:srgbClr>
                  </a:outerShdw>
                </a:effectLst>
                <a:latin typeface="Comic Sans MS" pitchFamily="66" charset="0"/>
              </a:rPr>
              <a:t> и </a:t>
            </a:r>
            <a:r>
              <a:rPr lang="ru-RU" sz="4000" dirty="0" err="1" smtClean="0">
                <a:solidFill>
                  <a:srgbClr val="000099"/>
                </a:solidFill>
                <a:effectLst>
                  <a:outerShdw blurRad="38100" dist="38100" dir="2700000" algn="tl">
                    <a:srgbClr val="000000">
                      <a:alpha val="43137"/>
                    </a:srgbClr>
                  </a:outerShdw>
                </a:effectLst>
                <a:latin typeface="Comic Sans MS" pitchFamily="66" charset="0"/>
              </a:rPr>
              <a:t>моббинг</a:t>
            </a:r>
            <a:r>
              <a:rPr lang="ru-RU" sz="4000" dirty="0" smtClean="0">
                <a:solidFill>
                  <a:srgbClr val="000099"/>
                </a:solidFill>
                <a:effectLst>
                  <a:outerShdw blurRad="38100" dist="38100" dir="2700000" algn="tl">
                    <a:srgbClr val="000000">
                      <a:alpha val="43137"/>
                    </a:srgbClr>
                  </a:outerShdw>
                </a:effectLst>
                <a:latin typeface="Comic Sans MS" pitchFamily="66" charset="0"/>
              </a:rPr>
              <a:t> среди школьников </a:t>
            </a:r>
            <a:endParaRPr lang="ru-RU" sz="4000" dirty="0">
              <a:solidFill>
                <a:srgbClr val="000099"/>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2019\Медиация2\картинки\https--s-media-cache-ak0.pinimg.com-736x-d8-06-58-d8065825f41e6c43afdf3c7536eb2c22.jpg"/>
          <p:cNvPicPr>
            <a:picLocks noChangeAspect="1" noChangeArrowheads="1"/>
          </p:cNvPicPr>
          <p:nvPr/>
        </p:nvPicPr>
        <p:blipFill>
          <a:blip r:embed="rId2" cstate="print"/>
          <a:srcRect/>
          <a:stretch>
            <a:fillRect/>
          </a:stretch>
        </p:blipFill>
        <p:spPr bwMode="auto">
          <a:xfrm>
            <a:off x="5436096" y="3789040"/>
            <a:ext cx="2880320" cy="28758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55576" y="476672"/>
            <a:ext cx="7560840" cy="5068054"/>
          </a:xfrm>
          <a:prstGeom prst="rect">
            <a:avLst/>
          </a:prstGeom>
          <a:noFill/>
        </p:spPr>
        <p:txBody>
          <a:bodyPr wrap="square" rtlCol="0">
            <a:sp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Частые причины агрессивного поведения ребенка-преследователя в школе:</a:t>
            </a:r>
          </a:p>
          <a:p>
            <a:pPr algn="ctr"/>
            <a:endParaRPr lang="ru-RU" sz="2000" b="1" dirty="0" smtClean="0">
              <a:effectLst>
                <a:outerShdw blurRad="38100" dist="38100" dir="2700000" algn="tl">
                  <a:srgbClr val="000000">
                    <a:alpha val="43137"/>
                  </a:srgbClr>
                </a:outerShdw>
              </a:effectLst>
              <a:latin typeface="Comic Sans MS" pitchFamily="66" charset="0"/>
            </a:endParaRPr>
          </a:p>
          <a:p>
            <a:pPr>
              <a:spcAft>
                <a:spcPts val="400"/>
              </a:spcAft>
              <a:buFont typeface="Arial" pitchFamily="34" charset="0"/>
              <a:buChar char="•"/>
            </a:pPr>
            <a:r>
              <a:rPr lang="ru-RU" dirty="0" smtClean="0">
                <a:latin typeface="Comic Sans MS" pitchFamily="66" charset="0"/>
              </a:rPr>
              <a:t>нарушение эмоционального контакта с родителями (атмосфера нелюбви в семье),</a:t>
            </a:r>
          </a:p>
          <a:p>
            <a:pPr>
              <a:buFont typeface="Arial" pitchFamily="34" charset="0"/>
              <a:buChar char="•"/>
            </a:pPr>
            <a:r>
              <a:rPr lang="ru-RU" dirty="0" smtClean="0">
                <a:latin typeface="Comic Sans MS" pitchFamily="66" charset="0"/>
              </a:rPr>
              <a:t>применение родителями физического или иных форм наказания по отношению к ребенку,</a:t>
            </a:r>
          </a:p>
          <a:p>
            <a:pPr>
              <a:buFont typeface="Arial" pitchFamily="34" charset="0"/>
              <a:buChar char="•"/>
            </a:pPr>
            <a:r>
              <a:rPr lang="ru-RU" dirty="0" smtClean="0">
                <a:latin typeface="Comic Sans MS" pitchFamily="66" charset="0"/>
              </a:rPr>
              <a:t>равнодушные или агрессивные школьные учителя,</a:t>
            </a:r>
          </a:p>
          <a:p>
            <a:pPr>
              <a:buFont typeface="Arial" pitchFamily="34" charset="0"/>
              <a:buChar char="•"/>
            </a:pPr>
            <a:r>
              <a:rPr lang="ru-RU" dirty="0" smtClean="0">
                <a:latin typeface="Comic Sans MS" pitchFamily="66" charset="0"/>
              </a:rPr>
              <a:t>проблемы с организацией школьной жизни (слишком много детей в классе, частая смена учителей, «окна» между уроками и так далее),</a:t>
            </a:r>
          </a:p>
          <a:p>
            <a:pPr>
              <a:buFont typeface="Arial" pitchFamily="34" charset="0"/>
              <a:buChar char="•"/>
            </a:pPr>
            <a:r>
              <a:rPr lang="ru-RU" dirty="0" smtClean="0">
                <a:latin typeface="Comic Sans MS" pitchFamily="66" charset="0"/>
              </a:rPr>
              <a:t>неумение выражать себя и ставить </a:t>
            </a:r>
          </a:p>
          <a:p>
            <a:r>
              <a:rPr lang="ru-RU" dirty="0" smtClean="0">
                <a:latin typeface="Comic Sans MS" pitchFamily="66" charset="0"/>
              </a:rPr>
              <a:t>адекватные цели,</a:t>
            </a:r>
          </a:p>
          <a:p>
            <a:pPr>
              <a:buFont typeface="Arial" pitchFamily="34" charset="0"/>
              <a:buChar char="•"/>
            </a:pPr>
            <a:r>
              <a:rPr lang="ru-RU" dirty="0" smtClean="0">
                <a:latin typeface="Comic Sans MS" pitchFamily="66" charset="0"/>
              </a:rPr>
              <a:t>заниженная самооценка,</a:t>
            </a:r>
          </a:p>
          <a:p>
            <a:pPr>
              <a:buFont typeface="Arial" pitchFamily="34" charset="0"/>
              <a:buChar char="•"/>
            </a:pPr>
            <a:r>
              <a:rPr lang="ru-RU" dirty="0" smtClean="0">
                <a:latin typeface="Comic Sans MS" pitchFamily="66" charset="0"/>
              </a:rPr>
              <a:t>неумение разрешать конфликты,</a:t>
            </a:r>
          </a:p>
          <a:p>
            <a:pPr>
              <a:buFont typeface="Arial" pitchFamily="34" charset="0"/>
              <a:buChar char="•"/>
            </a:pPr>
            <a:r>
              <a:rPr lang="ru-RU" dirty="0" smtClean="0">
                <a:latin typeface="Comic Sans MS" pitchFamily="66" charset="0"/>
              </a:rPr>
              <a:t>опыт в роли жертвы </a:t>
            </a:r>
            <a:r>
              <a:rPr lang="ru-RU" dirty="0" err="1" smtClean="0">
                <a:latin typeface="Comic Sans MS" pitchFamily="66" charset="0"/>
              </a:rPr>
              <a:t>моббинга</a:t>
            </a:r>
            <a:r>
              <a:rPr lang="ru-RU" dirty="0" smtClean="0">
                <a:latin typeface="Comic Sans MS" pitchFamily="66" charset="0"/>
              </a:rPr>
              <a:t> со </a:t>
            </a:r>
          </a:p>
          <a:p>
            <a:r>
              <a:rPr lang="en-US" dirty="0" smtClean="0">
                <a:latin typeface="Comic Sans MS" pitchFamily="66" charset="0"/>
              </a:rPr>
              <a:t>  </a:t>
            </a:r>
            <a:r>
              <a:rPr lang="ru-RU" dirty="0" smtClean="0">
                <a:latin typeface="Comic Sans MS" pitchFamily="66" charset="0"/>
              </a:rPr>
              <a:t>стороны других детей.</a:t>
            </a:r>
          </a:p>
        </p:txBody>
      </p:sp>
      <p:sp>
        <p:nvSpPr>
          <p:cNvPr id="6" name="TextBox 5"/>
          <p:cNvSpPr txBox="1"/>
          <p:nvPr/>
        </p:nvSpPr>
        <p:spPr>
          <a:xfrm>
            <a:off x="1907704" y="5445224"/>
            <a:ext cx="3096344" cy="1200329"/>
          </a:xfrm>
          <a:prstGeom prst="rect">
            <a:avLst/>
          </a:prstGeom>
          <a:noFill/>
        </p:spPr>
        <p:txBody>
          <a:bodyPr wrap="square" rtlCol="0">
            <a:spAutoFit/>
          </a:bodyPr>
          <a:lstStyle/>
          <a:p>
            <a:r>
              <a:rPr lang="ru-RU" b="1" dirty="0" smtClean="0">
                <a:latin typeface="Comic Sans MS" pitchFamily="66" charset="0"/>
              </a:rPr>
              <a:t> Типы агрессоров:</a:t>
            </a:r>
            <a:endParaRPr lang="ru-RU" dirty="0" smtClean="0">
              <a:latin typeface="Comic Sans MS" pitchFamily="66" charset="0"/>
            </a:endParaRPr>
          </a:p>
          <a:p>
            <a:pPr lvl="0">
              <a:buFont typeface="Arial" pitchFamily="34" charset="0"/>
              <a:buChar char="•"/>
            </a:pPr>
            <a:r>
              <a:rPr lang="ru-RU" dirty="0" smtClean="0">
                <a:latin typeface="Comic Sans MS" pitchFamily="66" charset="0"/>
              </a:rPr>
              <a:t>Нигилист </a:t>
            </a:r>
          </a:p>
          <a:p>
            <a:pPr lvl="0">
              <a:buFont typeface="Arial" pitchFamily="34" charset="0"/>
              <a:buChar char="•"/>
            </a:pPr>
            <a:r>
              <a:rPr lang="ru-RU" dirty="0" smtClean="0">
                <a:latin typeface="Comic Sans MS" pitchFamily="66" charset="0"/>
              </a:rPr>
              <a:t>Компенсатор</a:t>
            </a:r>
          </a:p>
          <a:p>
            <a:pPr>
              <a:buFont typeface="Arial" pitchFamily="34" charset="0"/>
              <a:buChar char="•"/>
            </a:pPr>
            <a:r>
              <a:rPr lang="ru-RU" dirty="0" smtClean="0">
                <a:latin typeface="Comic Sans MS" pitchFamily="66" charset="0"/>
              </a:rPr>
              <a:t>Комбинатор </a:t>
            </a:r>
            <a:endParaRPr lang="ru-R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20688"/>
            <a:ext cx="7488832" cy="6555641"/>
          </a:xfrm>
          <a:prstGeom prst="rect">
            <a:avLst/>
          </a:prstGeom>
          <a:noFill/>
        </p:spPr>
        <p:txBody>
          <a:bodyPr wrap="square" rtlCol="0">
            <a:spAutoFit/>
          </a:bodyPr>
          <a:lstStyle/>
          <a:p>
            <a:pPr marL="342900" indent="-342900"/>
            <a:r>
              <a:rPr lang="ru-RU" sz="2800" b="1" dirty="0" smtClean="0">
                <a:solidFill>
                  <a:srgbClr val="006600"/>
                </a:solidFill>
                <a:latin typeface="Comic Sans MS" pitchFamily="66" charset="0"/>
              </a:rPr>
              <a:t> </a:t>
            </a:r>
            <a:r>
              <a:rPr lang="ru-RU" sz="2800" b="1" dirty="0" smtClean="0">
                <a:solidFill>
                  <a:srgbClr val="006600"/>
                </a:solidFill>
                <a:effectLst>
                  <a:outerShdw blurRad="38100" dist="38100" dir="2700000" algn="tl">
                    <a:srgbClr val="000000">
                      <a:alpha val="43137"/>
                    </a:srgbClr>
                  </a:outerShdw>
                </a:effectLst>
                <a:latin typeface="Comic Sans MS" pitchFamily="66" charset="0"/>
              </a:rPr>
              <a:t>Рекомендации при работе с травлей:</a:t>
            </a:r>
            <a:endParaRPr lang="ru-RU" sz="2800" dirty="0" smtClean="0">
              <a:solidFill>
                <a:srgbClr val="006600"/>
              </a:solidFill>
              <a:effectLst>
                <a:outerShdw blurRad="38100" dist="38100" dir="2700000" algn="tl">
                  <a:srgbClr val="000000">
                    <a:alpha val="43137"/>
                  </a:srgbClr>
                </a:outerShdw>
              </a:effectLst>
              <a:latin typeface="Comic Sans MS" pitchFamily="66" charset="0"/>
            </a:endParaRPr>
          </a:p>
          <a:p>
            <a:pPr marL="342900" indent="-342900">
              <a:buFont typeface="+mj-lt"/>
              <a:buAutoNum type="arabicPeriod"/>
            </a:pPr>
            <a:endParaRPr lang="ru-RU" b="1" dirty="0" smtClean="0">
              <a:latin typeface="Comic Sans MS" pitchFamily="66" charset="0"/>
            </a:endParaRPr>
          </a:p>
          <a:p>
            <a:pPr marL="342900" indent="-342900">
              <a:buFont typeface="+mj-lt"/>
              <a:buAutoNum type="arabicPeriod"/>
            </a:pPr>
            <a:r>
              <a:rPr lang="ru-RU" b="1" i="1" dirty="0" smtClean="0">
                <a:solidFill>
                  <a:srgbClr val="A50021"/>
                </a:solidFill>
                <a:effectLst>
                  <a:outerShdw blurRad="38100" dist="38100" dir="2700000" algn="tl">
                    <a:srgbClr val="000000">
                      <a:alpha val="43137"/>
                    </a:srgbClr>
                  </a:outerShdw>
                </a:effectLst>
                <a:latin typeface="Comic Sans MS" pitchFamily="66" charset="0"/>
              </a:rPr>
              <a:t>Реакция на травлю</a:t>
            </a:r>
            <a:r>
              <a:rPr lang="ru-RU" b="1" i="1" dirty="0" smtClean="0">
                <a:solidFill>
                  <a:srgbClr val="6600CC"/>
                </a:solidFill>
                <a:latin typeface="Comic Sans MS" pitchFamily="66" charset="0"/>
              </a:rPr>
              <a:t>.</a:t>
            </a:r>
            <a:r>
              <a:rPr lang="ru-RU" b="1" i="1" dirty="0" smtClean="0">
                <a:latin typeface="Comic Sans MS" pitchFamily="66" charset="0"/>
              </a:rPr>
              <a:t> </a:t>
            </a:r>
            <a:r>
              <a:rPr lang="ru-RU" dirty="0" smtClean="0">
                <a:latin typeface="Comic Sans MS" pitchFamily="66" charset="0"/>
              </a:rPr>
              <a:t>Очень важно, что педагоги реагируют, говорят </a:t>
            </a:r>
            <a:r>
              <a:rPr lang="ru-RU" i="1" dirty="0" smtClean="0">
                <a:latin typeface="Comic Sans MS" pitchFamily="66" charset="0"/>
              </a:rPr>
              <a:t>о недопустимости насилия</a:t>
            </a:r>
            <a:r>
              <a:rPr lang="ru-RU" dirty="0" smtClean="0">
                <a:latin typeface="Comic Sans MS" pitchFamily="66" charset="0"/>
              </a:rPr>
              <a:t>, террора, в том числе словесного, и останавливают это. </a:t>
            </a:r>
          </a:p>
          <a:p>
            <a:pPr marL="342900" indent="-342900">
              <a:buFont typeface="+mj-lt"/>
              <a:buAutoNum type="arabicPeriod"/>
            </a:pPr>
            <a:r>
              <a:rPr lang="ru-RU" b="1" i="1" dirty="0" smtClean="0">
                <a:solidFill>
                  <a:srgbClr val="A50021"/>
                </a:solidFill>
                <a:effectLst>
                  <a:outerShdw blurRad="38100" dist="38100" dir="2700000" algn="tl">
                    <a:srgbClr val="000000">
                      <a:alpha val="43137"/>
                    </a:srgbClr>
                  </a:outerShdw>
                </a:effectLst>
                <a:latin typeface="Comic Sans MS" pitchFamily="66" charset="0"/>
              </a:rPr>
              <a:t>Не стоит жалеть и заступаться за «жертву»</a:t>
            </a:r>
            <a:r>
              <a:rPr lang="ru-RU" i="1" dirty="0" smtClean="0">
                <a:solidFill>
                  <a:srgbClr val="A50021"/>
                </a:solidFill>
                <a:effectLst>
                  <a:outerShdw blurRad="38100" dist="38100" dir="2700000" algn="tl">
                    <a:srgbClr val="000000">
                      <a:alpha val="43137"/>
                    </a:srgbClr>
                  </a:outerShdw>
                </a:effectLst>
                <a:latin typeface="Comic Sans MS" pitchFamily="66" charset="0"/>
              </a:rPr>
              <a:t>, </a:t>
            </a:r>
            <a:r>
              <a:rPr lang="ru-RU" dirty="0" smtClean="0">
                <a:latin typeface="Comic Sans MS" pitchFamily="66" charset="0"/>
              </a:rPr>
              <a:t>призывать остальных к жалости — часто это усиливает ситуацию травли. Не стоит также разбирать и обсуждать, что с «жертвой» не так. Даже если у ребенка есть какое-то особое поведение/привычки и проч. — когда дело доходит до ситуации травли дело не в этом, а в насилии, которое совершается в отношении ребенка в школе. И даже перемены привычек эту ситуацию, в большинстве случае, могут не поменять. Дети могут не дружить, но не должны травить друг друга. </a:t>
            </a:r>
          </a:p>
          <a:p>
            <a:pPr marL="342900" indent="-342900">
              <a:buFont typeface="+mj-lt"/>
              <a:buAutoNum type="arabicPeriod"/>
            </a:pPr>
            <a:r>
              <a:rPr lang="ru-RU" b="1" i="1" dirty="0" smtClean="0">
                <a:solidFill>
                  <a:srgbClr val="A50021"/>
                </a:solidFill>
                <a:effectLst>
                  <a:outerShdw blurRad="38100" dist="38100" dir="2700000" algn="tl">
                    <a:srgbClr val="000000">
                      <a:alpha val="43137"/>
                    </a:srgbClr>
                  </a:outerShdw>
                </a:effectLst>
                <a:latin typeface="Comic Sans MS" pitchFamily="66" charset="0"/>
              </a:rPr>
              <a:t>Педагог должен выступить с идеей, что травля недопустима. </a:t>
            </a:r>
            <a:r>
              <a:rPr lang="ru-RU" dirty="0" smtClean="0">
                <a:latin typeface="Comic Sans MS" pitchFamily="66" charset="0"/>
              </a:rPr>
              <a:t>Отказаться от того, чтобы считать травлю «нормальной», «так уж получилось», «ничего не поделаешь». Одна позиция педагога по этому вопросу значит для учеников очень много. Ценность этой позиции многократно возрастает в начальной школе.</a:t>
            </a:r>
            <a:br>
              <a:rPr lang="ru-RU" dirty="0" smtClean="0">
                <a:latin typeface="Comic Sans MS" pitchFamily="66" charset="0"/>
              </a:rPr>
            </a:br>
            <a:r>
              <a:rPr lang="ru-RU" dirty="0" smtClean="0">
                <a:latin typeface="Comic Sans MS" pitchFamily="66" charset="0"/>
              </a:rPr>
              <a:t/>
            </a:r>
            <a:br>
              <a:rPr lang="ru-RU" dirty="0" smtClean="0">
                <a:latin typeface="Comic Sans MS" pitchFamily="66" charset="0"/>
              </a:rPr>
            </a:br>
            <a:endParaRPr lang="ru-RU"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20880" cy="5078313"/>
          </a:xfrm>
          <a:prstGeom prst="rect">
            <a:avLst/>
          </a:prstGeom>
          <a:noFill/>
        </p:spPr>
        <p:txBody>
          <a:bodyPr wrap="square" rtlCol="0">
            <a:spAutoFit/>
          </a:bodyPr>
          <a:lstStyle/>
          <a:p>
            <a:pPr marL="342900" indent="-342900"/>
            <a:r>
              <a:rPr lang="ru-RU" b="1" i="1" dirty="0" smtClean="0">
                <a:solidFill>
                  <a:srgbClr val="A50021"/>
                </a:solidFill>
                <a:effectLst>
                  <a:outerShdw blurRad="38100" dist="38100" dir="2700000" algn="tl">
                    <a:srgbClr val="000000">
                      <a:alpha val="43137"/>
                    </a:srgbClr>
                  </a:outerShdw>
                </a:effectLst>
                <a:latin typeface="Comic Sans MS" pitchFamily="66" charset="0"/>
              </a:rPr>
              <a:t>4. Очень важно не нападать на агрессоров, не стыдить их за травлю</a:t>
            </a:r>
            <a:r>
              <a:rPr lang="ru-RU" b="1" dirty="0" smtClean="0">
                <a:latin typeface="Comic Sans MS" pitchFamily="66" charset="0"/>
              </a:rPr>
              <a:t>. </a:t>
            </a:r>
            <a:r>
              <a:rPr lang="ru-RU" dirty="0" smtClean="0">
                <a:latin typeface="Comic Sans MS" pitchFamily="66" charset="0"/>
              </a:rPr>
              <a:t>Стоит вместе с классом придумать, как бороться с травлей, как сделать так, чтобы ее не было, потому что травля это неправильно и недопустимо. В </a:t>
            </a:r>
            <a:r>
              <a:rPr lang="ru-RU" dirty="0" err="1" smtClean="0">
                <a:latin typeface="Comic Sans MS" pitchFamily="66" charset="0"/>
              </a:rPr>
              <a:t>видеолекции</a:t>
            </a:r>
            <a:r>
              <a:rPr lang="ru-RU" dirty="0" smtClean="0">
                <a:latin typeface="Comic Sans MS" pitchFamily="66" charset="0"/>
              </a:rPr>
              <a:t> Людмила </a:t>
            </a:r>
            <a:r>
              <a:rPr lang="ru-RU" dirty="0" err="1" smtClean="0">
                <a:latin typeface="Comic Sans MS" pitchFamily="66" charset="0"/>
              </a:rPr>
              <a:t>Петрановская</a:t>
            </a:r>
            <a:r>
              <a:rPr lang="ru-RU" dirty="0" smtClean="0">
                <a:latin typeface="Comic Sans MS" pitchFamily="66" charset="0"/>
              </a:rPr>
              <a:t> предлагает технологию обсуждения с детьми ситуации травли в классе, когда травля уже есть. </a:t>
            </a:r>
          </a:p>
          <a:p>
            <a:pPr marL="342900" indent="-342900">
              <a:buAutoNum type="arabicPeriod" startAt="5"/>
            </a:pPr>
            <a:r>
              <a:rPr lang="ru-RU" b="1" i="1" dirty="0" smtClean="0">
                <a:solidFill>
                  <a:srgbClr val="A50021"/>
                </a:solidFill>
                <a:effectLst>
                  <a:outerShdw blurRad="38100" dist="38100" dir="2700000" algn="tl">
                    <a:srgbClr val="000000">
                      <a:alpha val="43137"/>
                    </a:srgbClr>
                  </a:outerShdw>
                </a:effectLst>
                <a:latin typeface="Comic Sans MS" pitchFamily="66" charset="0"/>
              </a:rPr>
              <a:t>Поддержка позитивных изменений</a:t>
            </a:r>
            <a:r>
              <a:rPr lang="ru-RU" dirty="0" smtClean="0">
                <a:latin typeface="Comic Sans MS" pitchFamily="66" charset="0"/>
              </a:rPr>
              <a:t>. Детям важно, когда взрослые реагируют. Позитивная обратная связь — это то, что может поддержать ребят на пути к желаемому результату. </a:t>
            </a:r>
          </a:p>
          <a:p>
            <a:pPr marL="342900" indent="-342900">
              <a:buFontTx/>
              <a:buAutoNum type="arabicPeriod" startAt="5"/>
            </a:pPr>
            <a:r>
              <a:rPr lang="ru-RU" b="1" i="1" dirty="0" smtClean="0">
                <a:solidFill>
                  <a:srgbClr val="A50021"/>
                </a:solidFill>
                <a:effectLst>
                  <a:outerShdw blurRad="38100" dist="38100" dir="2700000" algn="tl">
                    <a:srgbClr val="000000">
                      <a:alpha val="43137"/>
                    </a:srgbClr>
                  </a:outerShdw>
                </a:effectLst>
                <a:latin typeface="Comic Sans MS" pitchFamily="66" charset="0"/>
              </a:rPr>
              <a:t>Помогите избежать изолированности ребенку, над которым издеваются</a:t>
            </a:r>
            <a:r>
              <a:rPr lang="ru-RU" i="1" dirty="0" smtClean="0">
                <a:solidFill>
                  <a:srgbClr val="A50021"/>
                </a:solidFill>
                <a:effectLst>
                  <a:outerShdw blurRad="38100" dist="38100" dir="2700000" algn="tl">
                    <a:srgbClr val="000000">
                      <a:alpha val="43137"/>
                    </a:srgbClr>
                  </a:outerShdw>
                </a:effectLst>
                <a:latin typeface="Comic Sans MS" pitchFamily="66" charset="0"/>
              </a:rPr>
              <a:t>.</a:t>
            </a:r>
            <a:r>
              <a:rPr lang="ru-RU" dirty="0" smtClean="0">
                <a:latin typeface="Comic Sans MS" pitchFamily="66" charset="0"/>
              </a:rPr>
              <a:t> </a:t>
            </a:r>
            <a:r>
              <a:rPr lang="ru-RU" dirty="0" err="1" smtClean="0">
                <a:latin typeface="Comic Sans MS" pitchFamily="66" charset="0"/>
              </a:rPr>
              <a:t>Дети,имеющие</a:t>
            </a:r>
            <a:r>
              <a:rPr lang="ru-RU" dirty="0" smtClean="0">
                <a:latin typeface="Comic Sans MS" pitchFamily="66" charset="0"/>
              </a:rPr>
              <a:t> друзей, лучше приспособлены к тому, чтобы справиться с травлей. Найдите способ расширить их круг общения через молодежные кружки или клубы, например.</a:t>
            </a:r>
          </a:p>
          <a:p>
            <a:pPr marL="342900" indent="-342900">
              <a:buAutoNum type="arabicPeriod" startAt="5"/>
            </a:pPr>
            <a:r>
              <a:rPr lang="ru-RU" b="1" i="1" dirty="0" smtClean="0">
                <a:solidFill>
                  <a:srgbClr val="A50021"/>
                </a:solidFill>
                <a:effectLst>
                  <a:outerShdw blurRad="38100" dist="38100" dir="2700000" algn="tl">
                    <a:srgbClr val="000000">
                      <a:alpha val="43137"/>
                    </a:srgbClr>
                  </a:outerShdw>
                </a:effectLst>
                <a:latin typeface="Comic Sans MS" pitchFamily="66" charset="0"/>
              </a:rPr>
              <a:t>Поговорить с родителями детей, участвующих в данном процессе</a:t>
            </a:r>
            <a:r>
              <a:rPr lang="ru-RU" i="1" dirty="0" smtClean="0">
                <a:solidFill>
                  <a:srgbClr val="A50021"/>
                </a:solidFill>
                <a:effectLst>
                  <a:outerShdw blurRad="38100" dist="38100" dir="2700000" algn="tl">
                    <a:srgbClr val="000000">
                      <a:alpha val="43137"/>
                    </a:srgbClr>
                  </a:outerShdw>
                </a:effectLst>
                <a:latin typeface="Comic Sans MS" pitchFamily="66" charset="0"/>
              </a:rPr>
              <a:t>. </a:t>
            </a:r>
            <a:r>
              <a:rPr lang="ru-RU" b="1" i="1" dirty="0" smtClean="0">
                <a:solidFill>
                  <a:srgbClr val="A50021"/>
                </a:solidFill>
                <a:effectLst>
                  <a:outerShdw blurRad="38100" dist="38100" dir="2700000" algn="tl">
                    <a:srgbClr val="000000">
                      <a:alpha val="43137"/>
                    </a:srgbClr>
                  </a:outerShdw>
                </a:effectLst>
                <a:latin typeface="Comic Sans MS" pitchFamily="66" charset="0"/>
              </a:rPr>
              <a:t> </a:t>
            </a:r>
            <a:r>
              <a:rPr lang="ru-RU" dirty="0" smtClean="0">
                <a:latin typeface="Comic Sans MS" pitchFamily="66" charset="0"/>
              </a:rPr>
              <a:t>Зачастую родители не </a:t>
            </a:r>
          </a:p>
          <a:p>
            <a:pPr marL="342900" indent="-342900"/>
            <a:r>
              <a:rPr lang="ru-RU" dirty="0" smtClean="0">
                <a:latin typeface="Comic Sans MS" pitchFamily="66" charset="0"/>
              </a:rPr>
              <a:t>     знают о том, что происходит с их </a:t>
            </a:r>
          </a:p>
          <a:p>
            <a:pPr marL="342900" indent="-342900"/>
            <a:r>
              <a:rPr lang="ru-RU" dirty="0" smtClean="0">
                <a:latin typeface="Comic Sans MS" pitchFamily="66" charset="0"/>
              </a:rPr>
              <a:t>      ребёнком  школе.  </a:t>
            </a:r>
            <a:br>
              <a:rPr lang="ru-RU" dirty="0" smtClean="0">
                <a:latin typeface="Comic Sans MS" pitchFamily="66" charset="0"/>
              </a:rPr>
            </a:br>
            <a:endParaRPr lang="ru-RU" dirty="0">
              <a:latin typeface="Comic Sans MS" pitchFamily="66" charset="0"/>
            </a:endParaRPr>
          </a:p>
        </p:txBody>
      </p:sp>
      <p:pic>
        <p:nvPicPr>
          <p:cNvPr id="31746" name="Picture 2" descr="F:\2019\Медиация2\картинки\uchitel-slushaet-uchenika.jpg"/>
          <p:cNvPicPr>
            <a:picLocks noChangeAspect="1" noChangeArrowheads="1"/>
          </p:cNvPicPr>
          <p:nvPr/>
        </p:nvPicPr>
        <p:blipFill>
          <a:blip r:embed="rId2" cstate="print"/>
          <a:srcRect/>
          <a:stretch>
            <a:fillRect/>
          </a:stretch>
        </p:blipFill>
        <p:spPr bwMode="auto">
          <a:xfrm>
            <a:off x="5364088" y="4293096"/>
            <a:ext cx="3371204" cy="2362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3570208"/>
          </a:xfrm>
          <a:prstGeom prst="rect">
            <a:avLst/>
          </a:prstGeom>
          <a:noFill/>
        </p:spPr>
        <p:txBody>
          <a:bodyPr wrap="square" rtlCol="0">
            <a:spAutoFit/>
          </a:bodyPr>
          <a:lstStyle/>
          <a:p>
            <a:pPr algn="ctr"/>
            <a:r>
              <a:rPr lang="ru-RU" sz="2800" b="1" dirty="0" smtClean="0">
                <a:solidFill>
                  <a:srgbClr val="00B050"/>
                </a:solidFill>
                <a:effectLst>
                  <a:outerShdw blurRad="38100" dist="38100" dir="2700000" algn="tl">
                    <a:srgbClr val="000000">
                      <a:alpha val="43137"/>
                    </a:srgbClr>
                  </a:outerShdw>
                </a:effectLst>
                <a:latin typeface="Comic Sans MS" pitchFamily="66" charset="0"/>
              </a:rPr>
              <a:t>Что может помочь педагогу:</a:t>
            </a:r>
            <a:r>
              <a:rPr lang="ru-RU" sz="2800" dirty="0" smtClean="0">
                <a:solidFill>
                  <a:srgbClr val="00B050"/>
                </a:solidFill>
                <a:effectLst>
                  <a:outerShdw blurRad="38100" dist="38100" dir="2700000" algn="tl">
                    <a:srgbClr val="000000">
                      <a:alpha val="43137"/>
                    </a:srgbClr>
                  </a:outerShdw>
                </a:effectLst>
                <a:latin typeface="Comic Sans MS" pitchFamily="66" charset="0"/>
              </a:rPr>
              <a:t> </a:t>
            </a:r>
          </a:p>
          <a:p>
            <a:endParaRPr lang="ru-RU" dirty="0" smtClean="0">
              <a:latin typeface="Comic Sans MS" pitchFamily="66" charset="0"/>
            </a:endParaRPr>
          </a:p>
          <a:p>
            <a:pPr>
              <a:buFont typeface="Arial" charset="0"/>
              <a:buNone/>
            </a:pPr>
            <a:r>
              <a:rPr lang="ru-RU" b="1" i="1" dirty="0" smtClean="0">
                <a:solidFill>
                  <a:srgbClr val="00B050"/>
                </a:solidFill>
                <a:latin typeface="Comic Sans MS" pitchFamily="66" charset="0"/>
              </a:rPr>
              <a:t>1. Помощь коллег (на переменах, во дворе школы)</a:t>
            </a:r>
            <a:endParaRPr lang="ru-RU" dirty="0" smtClean="0">
              <a:solidFill>
                <a:srgbClr val="00B050"/>
              </a:solidFill>
              <a:latin typeface="Comic Sans MS" pitchFamily="66" charset="0"/>
            </a:endParaRPr>
          </a:p>
          <a:p>
            <a:pPr>
              <a:buFont typeface="Arial" charset="0"/>
              <a:buNone/>
            </a:pPr>
            <a:r>
              <a:rPr lang="ru-RU" dirty="0" smtClean="0">
                <a:latin typeface="Comic Sans MS" pitchFamily="66" charset="0"/>
              </a:rPr>
              <a:t>При необходимости можно прибегнуть к помощи  педагога-психолога. Он может провести  диагностику психологического состояния класса. Обычные диалоги, наблюдения во время учебного процесса, консультации с участием детей, родителей и педагогов способны выявить явные проблемы.</a:t>
            </a:r>
          </a:p>
          <a:p>
            <a:pPr>
              <a:buFont typeface="Arial" charset="0"/>
              <a:buNone/>
            </a:pPr>
            <a:r>
              <a:rPr lang="ru-RU" b="1" i="1" dirty="0" smtClean="0">
                <a:solidFill>
                  <a:srgbClr val="00B050"/>
                </a:solidFill>
                <a:latin typeface="Comic Sans MS" pitchFamily="66" charset="0"/>
              </a:rPr>
              <a:t>2. Участие в Классном часе</a:t>
            </a:r>
            <a:endParaRPr lang="ru-RU" dirty="0" smtClean="0">
              <a:solidFill>
                <a:srgbClr val="00B050"/>
              </a:solidFill>
              <a:latin typeface="Comic Sans MS" pitchFamily="66" charset="0"/>
            </a:endParaRPr>
          </a:p>
          <a:p>
            <a:pPr>
              <a:buFont typeface="Arial" charset="0"/>
              <a:buNone/>
            </a:pPr>
            <a:r>
              <a:rPr lang="ru-RU" dirty="0" smtClean="0">
                <a:latin typeface="Comic Sans MS" pitchFamily="66" charset="0"/>
              </a:rPr>
              <a:t>        Можно  проводить классный час с участием школьной службой примирения.  </a:t>
            </a:r>
          </a:p>
          <a:p>
            <a:endParaRPr lang="ru-RU" dirty="0">
              <a:latin typeface="Comic Sans MS" pitchFamily="66" charset="0"/>
            </a:endParaRPr>
          </a:p>
        </p:txBody>
      </p:sp>
      <p:pic>
        <p:nvPicPr>
          <p:cNvPr id="32770" name="Picture 2" descr="F:\2019\Медиация2\картинки\12-11.jpg"/>
          <p:cNvPicPr>
            <a:picLocks noChangeAspect="1" noChangeArrowheads="1"/>
          </p:cNvPicPr>
          <p:nvPr/>
        </p:nvPicPr>
        <p:blipFill>
          <a:blip r:embed="rId3" cstate="print"/>
          <a:srcRect/>
          <a:stretch>
            <a:fillRect/>
          </a:stretch>
        </p:blipFill>
        <p:spPr bwMode="auto">
          <a:xfrm>
            <a:off x="2051720" y="3789040"/>
            <a:ext cx="4392488" cy="278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6156112"/>
          </a:xfrm>
          <a:prstGeom prst="rect">
            <a:avLst/>
          </a:prstGeom>
        </p:spPr>
        <p:txBody>
          <a:bodyPr wrap="square">
            <a:spAutoFit/>
          </a:bodyPr>
          <a:lstStyle/>
          <a:p>
            <a:pPr>
              <a:buFont typeface="Arial" charset="0"/>
              <a:buNone/>
            </a:pPr>
            <a:r>
              <a:rPr lang="ru-RU" sz="2000" b="1" i="1" dirty="0" smtClean="0">
                <a:solidFill>
                  <a:srgbClr val="00B050"/>
                </a:solidFill>
                <a:latin typeface="Comic Sans MS" pitchFamily="66" charset="0"/>
              </a:rPr>
              <a:t>3. Использование всевозможных методов работы для профилактики </a:t>
            </a:r>
            <a:r>
              <a:rPr lang="ru-RU" sz="2000" b="1" i="1" dirty="0" err="1" smtClean="0">
                <a:solidFill>
                  <a:srgbClr val="00B050"/>
                </a:solidFill>
                <a:latin typeface="Comic Sans MS" pitchFamily="66" charset="0"/>
              </a:rPr>
              <a:t>буллинга</a:t>
            </a:r>
            <a:r>
              <a:rPr lang="ru-RU" sz="2000" b="1" i="1" dirty="0" smtClean="0">
                <a:solidFill>
                  <a:srgbClr val="00B050"/>
                </a:solidFill>
                <a:latin typeface="Comic Sans MS" pitchFamily="66" charset="0"/>
              </a:rPr>
              <a:t> в детском коллективе:</a:t>
            </a:r>
          </a:p>
          <a:p>
            <a:pPr>
              <a:buFont typeface="Arial" charset="0"/>
              <a:buNone/>
            </a:pPr>
            <a:endParaRPr lang="ru-RU" sz="2000" dirty="0" smtClean="0">
              <a:latin typeface="Comic Sans MS" pitchFamily="66" charset="0"/>
            </a:endParaRPr>
          </a:p>
          <a:p>
            <a:pPr>
              <a:buFont typeface="Arial" pitchFamily="34" charset="0"/>
              <a:buChar char="•"/>
            </a:pPr>
            <a:r>
              <a:rPr lang="ru-RU" sz="2000" b="1" dirty="0" smtClean="0">
                <a:solidFill>
                  <a:srgbClr val="00B050"/>
                </a:solidFill>
                <a:latin typeface="Comic Sans MS" pitchFamily="66" charset="0"/>
              </a:rPr>
              <a:t> Работа с художественными произведениями</a:t>
            </a:r>
            <a:r>
              <a:rPr lang="ru-RU" sz="2000" dirty="0" smtClean="0">
                <a:solidFill>
                  <a:srgbClr val="00B050"/>
                </a:solidFill>
                <a:latin typeface="Comic Sans MS" pitchFamily="66" charset="0"/>
              </a:rPr>
              <a:t>, </a:t>
            </a:r>
            <a:r>
              <a:rPr lang="ru-RU" sz="2000" dirty="0" smtClean="0">
                <a:latin typeface="Comic Sans MS" pitchFamily="66" charset="0"/>
              </a:rPr>
              <a:t>затрагивающими проблемы травли (во время чтения ученики сопереживают, сравнивают себя с героями произведения, которые испытывают страдания). Например, Гарри </a:t>
            </a:r>
            <a:r>
              <a:rPr lang="ru-RU" sz="2000" dirty="0" err="1" smtClean="0">
                <a:latin typeface="Comic Sans MS" pitchFamily="66" charset="0"/>
              </a:rPr>
              <a:t>Поттер</a:t>
            </a:r>
            <a:r>
              <a:rPr lang="ru-RU" sz="2000" dirty="0" smtClean="0">
                <a:latin typeface="Comic Sans MS" pitchFamily="66" charset="0"/>
              </a:rPr>
              <a:t>. </a:t>
            </a:r>
          </a:p>
          <a:p>
            <a:pPr>
              <a:buFont typeface="Arial" pitchFamily="34" charset="0"/>
              <a:buChar char="•"/>
            </a:pPr>
            <a:r>
              <a:rPr lang="ru-RU" sz="2000" b="1" dirty="0" smtClean="0">
                <a:solidFill>
                  <a:srgbClr val="00B050"/>
                </a:solidFill>
                <a:latin typeface="Comic Sans MS" pitchFamily="66" charset="0"/>
              </a:rPr>
              <a:t> Просмотр фильмов и видеороликов</a:t>
            </a:r>
            <a:r>
              <a:rPr lang="ru-RU" sz="2000" dirty="0" smtClean="0">
                <a:latin typeface="Comic Sans MS" pitchFamily="66" charset="0"/>
              </a:rPr>
              <a:t> соответствующей направленности и проведение совместного обсуждения просмотренного</a:t>
            </a:r>
          </a:p>
          <a:p>
            <a:pPr>
              <a:buFont typeface="Arial" pitchFamily="34" charset="0"/>
              <a:buChar char="•"/>
            </a:pPr>
            <a:r>
              <a:rPr lang="ru-RU" sz="2000" b="1" dirty="0" smtClean="0">
                <a:solidFill>
                  <a:srgbClr val="00B050"/>
                </a:solidFill>
                <a:latin typeface="Comic Sans MS" pitchFamily="66" charset="0"/>
              </a:rPr>
              <a:t> Написание сочинений</a:t>
            </a:r>
            <a:r>
              <a:rPr lang="ru-RU" sz="2000" dirty="0" smtClean="0">
                <a:latin typeface="Comic Sans MS" pitchFamily="66" charset="0"/>
              </a:rPr>
              <a:t> на тему </a:t>
            </a:r>
            <a:r>
              <a:rPr lang="ru-RU" sz="2000" dirty="0" err="1" smtClean="0">
                <a:latin typeface="Comic Sans MS" pitchFamily="66" charset="0"/>
              </a:rPr>
              <a:t>моббинга</a:t>
            </a:r>
            <a:r>
              <a:rPr lang="ru-RU" sz="2000" dirty="0" smtClean="0">
                <a:latin typeface="Comic Sans MS" pitchFamily="66" charset="0"/>
              </a:rPr>
              <a:t>.</a:t>
            </a:r>
            <a:endParaRPr lang="ru-RU" altLang="ru-RU" sz="2000" b="1" dirty="0" smtClean="0">
              <a:latin typeface="Comic Sans MS" pitchFamily="66" charset="0"/>
            </a:endParaRPr>
          </a:p>
          <a:p>
            <a:pPr>
              <a:buFont typeface="Arial" pitchFamily="34" charset="0"/>
              <a:buChar char="•"/>
            </a:pPr>
            <a:r>
              <a:rPr lang="ru-RU" altLang="ru-RU" sz="2000" b="1" dirty="0" smtClean="0">
                <a:solidFill>
                  <a:srgbClr val="00B050"/>
                </a:solidFill>
                <a:latin typeface="Comic Sans MS" pitchFamily="66" charset="0"/>
              </a:rPr>
              <a:t> Групповые занятия  </a:t>
            </a:r>
            <a:r>
              <a:rPr lang="ru-RU" altLang="ru-RU" sz="2000" dirty="0" smtClean="0">
                <a:latin typeface="Comic Sans MS" pitchFamily="66" charset="0"/>
              </a:rPr>
              <a:t>«Медиация от А до Я» для учащихся 5-7 и 8-10 классов, «Эффективное поведение в конфликте. Основы медиации» для учащихся 10-х классов </a:t>
            </a:r>
          </a:p>
          <a:p>
            <a:pPr>
              <a:buFont typeface="Arial" pitchFamily="34" charset="0"/>
              <a:buChar char="•"/>
            </a:pPr>
            <a:r>
              <a:rPr lang="ru-RU" altLang="ru-RU" sz="2000" b="1" dirty="0" smtClean="0">
                <a:latin typeface="Comic Sans MS" pitchFamily="66" charset="0"/>
              </a:rPr>
              <a:t> </a:t>
            </a:r>
            <a:r>
              <a:rPr lang="ru-RU" altLang="ru-RU" sz="2000" b="1" dirty="0" smtClean="0">
                <a:solidFill>
                  <a:srgbClr val="00B050"/>
                </a:solidFill>
                <a:latin typeface="Comic Sans MS" pitchFamily="66" charset="0"/>
              </a:rPr>
              <a:t>Лекции</a:t>
            </a:r>
            <a:r>
              <a:rPr lang="ru-RU" altLang="ru-RU" sz="2000" b="1" dirty="0" smtClean="0">
                <a:latin typeface="Comic Sans MS" pitchFamily="66" charset="0"/>
              </a:rPr>
              <a:t> </a:t>
            </a:r>
            <a:r>
              <a:rPr lang="ru-RU" altLang="ru-RU" sz="2000" dirty="0" smtClean="0">
                <a:latin typeface="Comic Sans MS" pitchFamily="66" charset="0"/>
              </a:rPr>
              <a:t>«Как не ссориться» 5-7 классы, «Эффективные способы решения конфликтов» 9-10 классы</a:t>
            </a:r>
          </a:p>
          <a:p>
            <a:pPr>
              <a:buFont typeface="Arial" pitchFamily="34" charset="0"/>
              <a:buChar char="•"/>
            </a:pPr>
            <a:r>
              <a:rPr lang="ru-RU" altLang="ru-RU" sz="2000" dirty="0" smtClean="0">
                <a:latin typeface="Comic Sans MS" pitchFamily="66" charset="0"/>
              </a:rPr>
              <a:t> </a:t>
            </a:r>
            <a:r>
              <a:rPr lang="ru-RU" altLang="ru-RU" sz="2000" b="1" dirty="0" smtClean="0">
                <a:solidFill>
                  <a:srgbClr val="00B050"/>
                </a:solidFill>
                <a:latin typeface="Comic Sans MS" pitchFamily="66" charset="0"/>
              </a:rPr>
              <a:t>Рабочие тетради </a:t>
            </a:r>
            <a:r>
              <a:rPr lang="ru-RU" altLang="ru-RU" sz="2000" dirty="0" smtClean="0">
                <a:latin typeface="Comic Sans MS" pitchFamily="66" charset="0"/>
              </a:rPr>
              <a:t>для учащегося и учителя «Букварь медиатора»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4608512" cy="5816977"/>
          </a:xfrm>
          <a:prstGeom prst="rect">
            <a:avLst/>
          </a:prstGeom>
          <a:noFill/>
        </p:spPr>
        <p:txBody>
          <a:bodyPr wrap="square" rtlCol="0">
            <a:spAutoFit/>
          </a:bodyPr>
          <a:lstStyle/>
          <a:p>
            <a:pPr marL="342900" indent="-342900" algn="ctr"/>
            <a:r>
              <a:rPr lang="ru-RU" sz="2400" b="1" dirty="0" smtClean="0">
                <a:solidFill>
                  <a:schemeClr val="accent6">
                    <a:lumMod val="50000"/>
                  </a:schemeClr>
                </a:solidFill>
                <a:effectLst>
                  <a:outerShdw blurRad="38100" dist="38100" dir="2700000" algn="tl">
                    <a:srgbClr val="000000">
                      <a:alpha val="43137"/>
                    </a:srgbClr>
                  </a:outerShdw>
                </a:effectLst>
                <a:latin typeface="Comic Sans MS" pitchFamily="66" charset="0"/>
              </a:rPr>
              <a:t>Рекомендации родителям</a:t>
            </a:r>
            <a:r>
              <a:rPr lang="ru-RU" sz="2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a:t>
            </a:r>
          </a:p>
          <a:p>
            <a:pPr marL="342900" indent="-342900">
              <a:buFont typeface="+mj-lt"/>
              <a:buAutoNum type="arabicPeriod"/>
            </a:pPr>
            <a:endParaRPr lang="ru-RU" sz="2400" dirty="0" smtClean="0">
              <a:solidFill>
                <a:schemeClr val="accent6">
                  <a:lumMod val="50000"/>
                </a:schemeClr>
              </a:solidFill>
              <a:latin typeface="Comic Sans MS" pitchFamily="66" charset="0"/>
            </a:endParaRPr>
          </a:p>
          <a:p>
            <a:pPr marL="342900" indent="-342900">
              <a:buFont typeface="+mj-lt"/>
              <a:buAutoNum type="arabicPeriod"/>
            </a:pPr>
            <a:r>
              <a:rPr lang="ru-RU" dirty="0" smtClean="0">
                <a:latin typeface="Comic Sans MS" pitchFamily="66" charset="0"/>
              </a:rPr>
              <a:t>Родители должны показывать своему ребёнку, что он не остался наедине со своей проблемой, что они всегда готовы его поддержать.</a:t>
            </a:r>
            <a:endParaRPr lang="en-US" dirty="0" smtClean="0">
              <a:latin typeface="Comic Sans MS" pitchFamily="66" charset="0"/>
            </a:endParaRPr>
          </a:p>
          <a:p>
            <a:pPr marL="342900" indent="-342900">
              <a:buFont typeface="+mj-lt"/>
              <a:buAutoNum type="arabicPeriod"/>
            </a:pPr>
            <a:endParaRPr lang="ru-RU" dirty="0" smtClean="0">
              <a:latin typeface="Comic Sans MS" pitchFamily="66" charset="0"/>
            </a:endParaRPr>
          </a:p>
          <a:p>
            <a:pPr marL="342900" indent="-342900">
              <a:buFont typeface="+mj-lt"/>
              <a:buAutoNum type="arabicPeriod"/>
            </a:pPr>
            <a:r>
              <a:rPr lang="ru-RU" dirty="0" smtClean="0">
                <a:latin typeface="Comic Sans MS" pitchFamily="66" charset="0"/>
              </a:rPr>
              <a:t>Недопустимо снова и снова расспрашивать ребенка о том, что он пережил, заставляя возвращаться в те события, когда он ощущал угрозы, унижение или давление.</a:t>
            </a:r>
            <a:endParaRPr lang="en-US" dirty="0" smtClean="0">
              <a:latin typeface="Comic Sans MS" pitchFamily="66" charset="0"/>
            </a:endParaRPr>
          </a:p>
          <a:p>
            <a:pPr marL="342900" indent="-342900">
              <a:buFont typeface="+mj-lt"/>
              <a:buAutoNum type="arabicPeriod"/>
            </a:pPr>
            <a:endParaRPr lang="ru-RU" dirty="0" smtClean="0">
              <a:latin typeface="Comic Sans MS" pitchFamily="66" charset="0"/>
            </a:endParaRPr>
          </a:p>
          <a:p>
            <a:pPr marL="342900" indent="-342900">
              <a:buFont typeface="+mj-lt"/>
              <a:buAutoNum type="arabicPeriod"/>
            </a:pPr>
            <a:r>
              <a:rPr lang="ru-RU" dirty="0" smtClean="0">
                <a:latin typeface="Comic Sans MS" pitchFamily="66" charset="0"/>
              </a:rPr>
              <a:t>Нельзя насмехаться над своим сыном или дочерью, говорить, что это все несерьезно, что он слишком остро реагирует на поведение одноклассников, следует поддерживать адекватный уровень самооценки .</a:t>
            </a:r>
          </a:p>
        </p:txBody>
      </p:sp>
      <p:pic>
        <p:nvPicPr>
          <p:cNvPr id="2050" name="Picture 2" descr="F:\2019\Медиация2\картинки\kart.png"/>
          <p:cNvPicPr>
            <a:picLocks noChangeAspect="1" noChangeArrowheads="1"/>
          </p:cNvPicPr>
          <p:nvPr/>
        </p:nvPicPr>
        <p:blipFill>
          <a:blip r:embed="rId2" cstate="print"/>
          <a:srcRect/>
          <a:stretch>
            <a:fillRect/>
          </a:stretch>
        </p:blipFill>
        <p:spPr bwMode="auto">
          <a:xfrm>
            <a:off x="4788024" y="1340768"/>
            <a:ext cx="4553621" cy="455362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12845"/>
            <a:ext cx="8064896" cy="3416320"/>
          </a:xfrm>
          <a:prstGeom prst="rect">
            <a:avLst/>
          </a:prstGeom>
        </p:spPr>
        <p:txBody>
          <a:bodyPr wrap="square">
            <a:spAutoFit/>
          </a:bodyPr>
          <a:lstStyle/>
          <a:p>
            <a:pPr marL="342900" indent="-342900" algn="just"/>
            <a:r>
              <a:rPr lang="ru-RU" dirty="0" smtClean="0">
                <a:latin typeface="Comic Sans MS" pitchFamily="66" charset="0"/>
              </a:rPr>
              <a:t>4.  Убедите своего ученика в том, что другие дети рассчитывают на то, что он начнет паниковать, покажет свою слабость, начнет жаловаться, плакать или </a:t>
            </a:r>
            <a:r>
              <a:rPr lang="ru-RU" dirty="0" err="1" smtClean="0">
                <a:latin typeface="Comic Sans MS" pitchFamily="66" charset="0"/>
              </a:rPr>
              <a:t>истерить</a:t>
            </a:r>
            <a:r>
              <a:rPr lang="ru-RU" dirty="0" smtClean="0">
                <a:latin typeface="Comic Sans MS" pitchFamily="66" charset="0"/>
              </a:rPr>
              <a:t>. А значит, необходимо демонстрировать свою невозмутимость и самодостаточность, чтобы другие не цеплялись. </a:t>
            </a:r>
            <a:endParaRPr lang="en-US" dirty="0" smtClean="0">
              <a:latin typeface="Comic Sans MS" pitchFamily="66" charset="0"/>
            </a:endParaRPr>
          </a:p>
          <a:p>
            <a:pPr marL="342900" indent="-342900" algn="just"/>
            <a:endParaRPr lang="ru-RU" dirty="0" smtClean="0">
              <a:latin typeface="Comic Sans MS" pitchFamily="66" charset="0"/>
            </a:endParaRPr>
          </a:p>
          <a:p>
            <a:pPr marL="342900" indent="-342900" algn="just"/>
            <a:r>
              <a:rPr lang="ru-RU" dirty="0" smtClean="0">
                <a:latin typeface="Comic Sans MS" pitchFamily="66" charset="0"/>
              </a:rPr>
              <a:t>5. Пусть ученик, если портят его вещи, сразу сообщает об этом педагогу.</a:t>
            </a:r>
          </a:p>
          <a:p>
            <a:pPr marL="342900" indent="-342900" algn="just"/>
            <a:r>
              <a:rPr lang="ru-RU" dirty="0" smtClean="0">
                <a:latin typeface="Comic Sans MS" pitchFamily="66" charset="0"/>
              </a:rPr>
              <a:t>6.  Если ребенку не удается самоутвердиться в школе, то можно найти место, где это будет ему под силу(секции ,кружки) </a:t>
            </a:r>
          </a:p>
          <a:p>
            <a:pPr algn="just"/>
            <a:r>
              <a:rPr lang="ru-RU" dirty="0" smtClean="0">
                <a:latin typeface="Comic Sans MS" pitchFamily="66" charset="0"/>
              </a:rPr>
              <a:t>7. Следует обсудить ситуацию с классным руководителем и совместно с ним продумать дельнейший план действий. </a:t>
            </a:r>
            <a:endParaRPr lang="ru-RU" dirty="0">
              <a:latin typeface="Comic Sans MS" pitchFamily="66" charset="0"/>
            </a:endParaRPr>
          </a:p>
        </p:txBody>
      </p:sp>
      <p:pic>
        <p:nvPicPr>
          <p:cNvPr id="33795" name="Picture 3" descr="F:\2019\Медиация2\картинки\1517576259_family-self-sufficiency.jpg"/>
          <p:cNvPicPr>
            <a:picLocks noChangeAspect="1" noChangeArrowheads="1"/>
          </p:cNvPicPr>
          <p:nvPr/>
        </p:nvPicPr>
        <p:blipFill>
          <a:blip r:embed="rId2" cstate="print"/>
          <a:srcRect/>
          <a:stretch>
            <a:fillRect/>
          </a:stretch>
        </p:blipFill>
        <p:spPr bwMode="auto">
          <a:xfrm>
            <a:off x="2411760" y="4005064"/>
            <a:ext cx="3960440" cy="264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7632848" cy="6709529"/>
          </a:xfrm>
          <a:prstGeom prst="rect">
            <a:avLst/>
          </a:prstGeom>
        </p:spPr>
        <p:txBody>
          <a:bodyPr wrap="square">
            <a:spAutoFit/>
          </a:bodyPr>
          <a:lstStyle/>
          <a:p>
            <a:pPr algn="ctr" fontAlgn="base"/>
            <a:r>
              <a:rPr lang="ru-RU" sz="2800" b="1" dirty="0" smtClean="0">
                <a:solidFill>
                  <a:srgbClr val="0000FF"/>
                </a:solidFill>
                <a:effectLst>
                  <a:outerShdw blurRad="38100" dist="38100" dir="2700000" algn="tl">
                    <a:srgbClr val="000000">
                      <a:alpha val="43137"/>
                    </a:srgbClr>
                  </a:outerShdw>
                </a:effectLst>
                <a:latin typeface="Comic Sans MS" pitchFamily="66" charset="0"/>
              </a:rPr>
              <a:t>10 фильмов о травле, которые помогут детям и подросткам</a:t>
            </a:r>
          </a:p>
          <a:p>
            <a:pPr fontAlgn="base"/>
            <a:endParaRPr lang="ru-RU" sz="2000" b="1" dirty="0" smtClean="0">
              <a:latin typeface="Comic Sans MS" pitchFamily="66" charset="0"/>
            </a:endParaRPr>
          </a:p>
          <a:p>
            <a:pPr fontAlgn="base"/>
            <a:r>
              <a:rPr lang="ru-RU" sz="2000" b="1" dirty="0" smtClean="0">
                <a:latin typeface="Comic Sans MS" pitchFamily="66" charset="0"/>
              </a:rPr>
              <a:t>Дети 3-6 лет</a:t>
            </a:r>
          </a:p>
          <a:p>
            <a:pPr fontAlgn="base"/>
            <a:r>
              <a:rPr lang="ru-RU" sz="2000" dirty="0" smtClean="0">
                <a:latin typeface="Comic Sans MS" pitchFamily="66" charset="0"/>
              </a:rPr>
              <a:t>1. «Мой маленький пони: Дружба — это чудо» (2010</a:t>
            </a:r>
            <a:r>
              <a:rPr lang="ru-RU" sz="2000" b="1" dirty="0" smtClean="0">
                <a:latin typeface="Comic Sans MS" pitchFamily="66" charset="0"/>
              </a:rPr>
              <a:t>)</a:t>
            </a:r>
          </a:p>
          <a:p>
            <a:pPr fontAlgn="base"/>
            <a:endParaRPr lang="ru-RU" sz="2000" b="1" dirty="0" smtClean="0">
              <a:latin typeface="Comic Sans MS" pitchFamily="66" charset="0"/>
            </a:endParaRPr>
          </a:p>
          <a:p>
            <a:pPr fontAlgn="base"/>
            <a:r>
              <a:rPr lang="ru-RU" sz="2000" b="1" dirty="0" smtClean="0">
                <a:latin typeface="Comic Sans MS" pitchFamily="66" charset="0"/>
              </a:rPr>
              <a:t>Дети 7-11 лет</a:t>
            </a:r>
          </a:p>
          <a:p>
            <a:pPr fontAlgn="base"/>
            <a:r>
              <a:rPr lang="ru-RU" sz="2000" dirty="0" smtClean="0">
                <a:latin typeface="Comic Sans MS" pitchFamily="66" charset="0"/>
              </a:rPr>
              <a:t>2. «Как стать принцессой» (2001), режиссёр Гарри Маршалл</a:t>
            </a:r>
          </a:p>
          <a:p>
            <a:pPr fontAlgn="base"/>
            <a:r>
              <a:rPr lang="ru-RU" sz="2000" dirty="0" smtClean="0">
                <a:latin typeface="Comic Sans MS" pitchFamily="66" charset="0"/>
              </a:rPr>
              <a:t>3. «Чучело» (1983), режиссёр Ролан Быков</a:t>
            </a:r>
          </a:p>
          <a:p>
            <a:pPr fontAlgn="base"/>
            <a:r>
              <a:rPr lang="ru-RU" sz="2000" dirty="0" smtClean="0">
                <a:latin typeface="Comic Sans MS" pitchFamily="66" charset="0"/>
              </a:rPr>
              <a:t>4. «Назад в будущее» (1985), режиссёр Роберт </a:t>
            </a:r>
            <a:r>
              <a:rPr lang="ru-RU" sz="2000" dirty="0" err="1" smtClean="0">
                <a:latin typeface="Comic Sans MS" pitchFamily="66" charset="0"/>
              </a:rPr>
              <a:t>Земекис</a:t>
            </a:r>
            <a:endParaRPr lang="ru-RU" sz="2000" dirty="0" smtClean="0">
              <a:latin typeface="Comic Sans MS" pitchFamily="66" charset="0"/>
            </a:endParaRPr>
          </a:p>
          <a:p>
            <a:pPr fontAlgn="base"/>
            <a:r>
              <a:rPr lang="ru-RU" sz="2000" dirty="0" smtClean="0">
                <a:latin typeface="Comic Sans MS" pitchFamily="66" charset="0"/>
              </a:rPr>
              <a:t>5. «Мост в </a:t>
            </a:r>
            <a:r>
              <a:rPr lang="ru-RU" sz="2000" dirty="0" err="1" smtClean="0">
                <a:latin typeface="Comic Sans MS" pitchFamily="66" charset="0"/>
              </a:rPr>
              <a:t>Терабитию</a:t>
            </a:r>
            <a:r>
              <a:rPr lang="ru-RU" sz="2000" dirty="0" smtClean="0">
                <a:latin typeface="Comic Sans MS" pitchFamily="66" charset="0"/>
              </a:rPr>
              <a:t>» (2007), режиссёр </a:t>
            </a:r>
            <a:r>
              <a:rPr lang="ru-RU" sz="2000" dirty="0" err="1" smtClean="0">
                <a:latin typeface="Comic Sans MS" pitchFamily="66" charset="0"/>
              </a:rPr>
              <a:t>Габор</a:t>
            </a:r>
            <a:r>
              <a:rPr lang="ru-RU" sz="2000" dirty="0" smtClean="0">
                <a:latin typeface="Comic Sans MS" pitchFamily="66" charset="0"/>
              </a:rPr>
              <a:t> </a:t>
            </a:r>
            <a:r>
              <a:rPr lang="ru-RU" sz="2000" dirty="0" err="1" smtClean="0">
                <a:latin typeface="Comic Sans MS" pitchFamily="66" charset="0"/>
              </a:rPr>
              <a:t>Чупо</a:t>
            </a:r>
            <a:endParaRPr lang="ru-RU" sz="2000" dirty="0" smtClean="0">
              <a:latin typeface="Comic Sans MS" pitchFamily="66" charset="0"/>
            </a:endParaRPr>
          </a:p>
          <a:p>
            <a:pPr fontAlgn="base"/>
            <a:r>
              <a:rPr lang="ru-RU" sz="2000" dirty="0" smtClean="0">
                <a:latin typeface="Comic Sans MS" pitchFamily="66" charset="0"/>
              </a:rPr>
              <a:t>6. «Шпионка </a:t>
            </a:r>
            <a:r>
              <a:rPr lang="ru-RU" sz="2000" dirty="0" err="1" smtClean="0">
                <a:latin typeface="Comic Sans MS" pitchFamily="66" charset="0"/>
              </a:rPr>
              <a:t>Хэрриэт</a:t>
            </a:r>
            <a:r>
              <a:rPr lang="ru-RU" sz="2000" dirty="0" smtClean="0">
                <a:latin typeface="Comic Sans MS" pitchFamily="66" charset="0"/>
              </a:rPr>
              <a:t>» (1996), режиссёр </a:t>
            </a:r>
            <a:r>
              <a:rPr lang="ru-RU" sz="2000" dirty="0" err="1" smtClean="0">
                <a:latin typeface="Comic Sans MS" pitchFamily="66" charset="0"/>
              </a:rPr>
              <a:t>Бронвен</a:t>
            </a:r>
            <a:r>
              <a:rPr lang="ru-RU" sz="2000" dirty="0" smtClean="0">
                <a:latin typeface="Comic Sans MS" pitchFamily="66" charset="0"/>
              </a:rPr>
              <a:t> </a:t>
            </a:r>
            <a:r>
              <a:rPr lang="ru-RU" sz="2000" dirty="0" err="1" smtClean="0">
                <a:latin typeface="Comic Sans MS" pitchFamily="66" charset="0"/>
              </a:rPr>
              <a:t>Хьюс</a:t>
            </a:r>
            <a:endParaRPr lang="ru-RU" sz="2000" dirty="0" smtClean="0">
              <a:latin typeface="Comic Sans MS" pitchFamily="66" charset="0"/>
            </a:endParaRPr>
          </a:p>
          <a:p>
            <a:pPr fontAlgn="base"/>
            <a:endParaRPr lang="ru-RU" sz="2000" b="1" dirty="0" smtClean="0">
              <a:latin typeface="Comic Sans MS" pitchFamily="66" charset="0"/>
            </a:endParaRPr>
          </a:p>
          <a:p>
            <a:pPr fontAlgn="base"/>
            <a:r>
              <a:rPr lang="ru-RU" sz="2000" b="1" dirty="0" smtClean="0">
                <a:latin typeface="Comic Sans MS" pitchFamily="66" charset="0"/>
              </a:rPr>
              <a:t>12–16 лет</a:t>
            </a:r>
          </a:p>
          <a:p>
            <a:pPr fontAlgn="base"/>
            <a:r>
              <a:rPr lang="ru-RU" sz="2000" dirty="0" smtClean="0">
                <a:latin typeface="Comic Sans MS" pitchFamily="66" charset="0"/>
              </a:rPr>
              <a:t>7. «Общество мёртвых поэтов» (1989), режиссёр Питер </a:t>
            </a:r>
            <a:r>
              <a:rPr lang="ru-RU" sz="2000" dirty="0" err="1" smtClean="0">
                <a:latin typeface="Comic Sans MS" pitchFamily="66" charset="0"/>
              </a:rPr>
              <a:t>Уир</a:t>
            </a:r>
            <a:endParaRPr lang="ru-RU" sz="2000" dirty="0" smtClean="0">
              <a:latin typeface="Comic Sans MS" pitchFamily="66" charset="0"/>
            </a:endParaRPr>
          </a:p>
          <a:p>
            <a:pPr fontAlgn="base"/>
            <a:r>
              <a:rPr lang="ru-RU" sz="2000" dirty="0" smtClean="0">
                <a:latin typeface="Comic Sans MS" pitchFamily="66" charset="0"/>
              </a:rPr>
              <a:t>8. Проект «Задира» (2011), режиссёр Ли </a:t>
            </a:r>
            <a:r>
              <a:rPr lang="ru-RU" sz="2000" dirty="0" err="1" smtClean="0">
                <a:latin typeface="Comic Sans MS" pitchFamily="66" charset="0"/>
              </a:rPr>
              <a:t>Хирш</a:t>
            </a:r>
            <a:endParaRPr lang="ru-RU" sz="2000" dirty="0" smtClean="0">
              <a:latin typeface="Comic Sans MS" pitchFamily="66" charset="0"/>
            </a:endParaRPr>
          </a:p>
          <a:p>
            <a:pPr fontAlgn="base"/>
            <a:r>
              <a:rPr lang="ru-RU" sz="2000" dirty="0" smtClean="0">
                <a:latin typeface="Comic Sans MS" pitchFamily="66" charset="0"/>
              </a:rPr>
              <a:t>9. «Повелитель мух» (1963), режиссёр Питер </a:t>
            </a:r>
            <a:r>
              <a:rPr lang="ru-RU" sz="2000" dirty="0" err="1" smtClean="0">
                <a:latin typeface="Comic Sans MS" pitchFamily="66" charset="0"/>
              </a:rPr>
              <a:t>Брук</a:t>
            </a:r>
            <a:endParaRPr lang="ru-RU" sz="2000" dirty="0" smtClean="0">
              <a:latin typeface="Comic Sans MS" pitchFamily="66" charset="0"/>
            </a:endParaRPr>
          </a:p>
          <a:p>
            <a:pPr fontAlgn="base"/>
            <a:r>
              <a:rPr lang="ru-RU" sz="2000" dirty="0" smtClean="0">
                <a:latin typeface="Comic Sans MS" pitchFamily="66" charset="0"/>
              </a:rPr>
              <a:t>10. «Класс коррекции» (2014), режиссёр И. И. </a:t>
            </a:r>
            <a:r>
              <a:rPr lang="ru-RU" sz="2000" dirty="0" err="1" smtClean="0">
                <a:latin typeface="Comic Sans MS" pitchFamily="66" charset="0"/>
              </a:rPr>
              <a:t>Твердовский</a:t>
            </a:r>
            <a:endParaRPr lang="ru-RU" sz="2000" dirty="0" smtClean="0">
              <a:latin typeface="Comic Sans MS" pitchFamily="66" charset="0"/>
            </a:endParaRPr>
          </a:p>
          <a:p>
            <a:pPr fontAlgn="base"/>
            <a:endParaRPr lang="ru-RU" b="1" dirty="0" smtClean="0"/>
          </a:p>
          <a:p>
            <a:pPr fontAlgn="base"/>
            <a:endParaRPr lang="ru-RU" b="1" dirty="0" smtClean="0"/>
          </a:p>
          <a:p>
            <a:pPr fontAlgn="base"/>
            <a:endParaRPr lang="ru-RU"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39"/>
            <a:ext cx="8064896" cy="5521512"/>
          </a:xfrm>
          <a:prstGeom prst="rect">
            <a:avLst/>
          </a:prstGeom>
        </p:spPr>
        <p:txBody>
          <a:bodyPr wrap="square">
            <a:spAutoFit/>
          </a:bodyPr>
          <a:lstStyle/>
          <a:p>
            <a:pPr algn="ctr">
              <a:lnSpc>
                <a:spcPct val="90000"/>
              </a:lnSpc>
              <a:buFontTx/>
              <a:buNone/>
            </a:pPr>
            <a:r>
              <a:rPr lang="ru-RU" sz="2400" dirty="0" smtClean="0">
                <a:solidFill>
                  <a:srgbClr val="9900FF"/>
                </a:solidFill>
                <a:latin typeface="Comic Sans MS" pitchFamily="66" charset="0"/>
              </a:rPr>
              <a:t>Службы  помощи лицам, пострадавшим от насилия  и (или)  оказавшимся в ситуации, угрожающей  жизни и здоровью</a:t>
            </a:r>
          </a:p>
          <a:p>
            <a:pPr algn="ctr">
              <a:lnSpc>
                <a:spcPct val="90000"/>
              </a:lnSpc>
              <a:buFontTx/>
              <a:buNone/>
            </a:pPr>
            <a:endParaRPr lang="ru-RU" sz="2000" dirty="0" smtClean="0">
              <a:solidFill>
                <a:srgbClr val="9900FF"/>
              </a:solidFill>
              <a:latin typeface="Comic Sans MS" pitchFamily="66" charset="0"/>
            </a:endParaRPr>
          </a:p>
          <a:p>
            <a:pPr>
              <a:lnSpc>
                <a:spcPct val="90000"/>
              </a:lnSpc>
              <a:buFontTx/>
              <a:buNone/>
            </a:pPr>
            <a:r>
              <a:rPr lang="ru-RU" sz="2000" b="1" dirty="0" smtClean="0">
                <a:latin typeface="Comic Sans MS" pitchFamily="66" charset="0"/>
              </a:rPr>
              <a:t>8-800-2000-122</a:t>
            </a:r>
            <a:r>
              <a:rPr lang="ru-RU" sz="2000" dirty="0" smtClean="0">
                <a:latin typeface="Comic Sans MS" pitchFamily="66" charset="0"/>
              </a:rPr>
              <a:t>- Единый  общероссийский  детский телефон доверия;</a:t>
            </a:r>
          </a:p>
          <a:p>
            <a:pPr>
              <a:lnSpc>
                <a:spcPct val="90000"/>
              </a:lnSpc>
              <a:buFontTx/>
              <a:buNone/>
            </a:pPr>
            <a:endParaRPr lang="ru-RU" sz="2000" dirty="0" smtClean="0">
              <a:latin typeface="Comic Sans MS" pitchFamily="66" charset="0"/>
            </a:endParaRPr>
          </a:p>
          <a:p>
            <a:pPr>
              <a:lnSpc>
                <a:spcPct val="90000"/>
              </a:lnSpc>
              <a:buFontTx/>
              <a:buNone/>
            </a:pPr>
            <a:r>
              <a:rPr lang="ru-RU" sz="2000" b="1" dirty="0" smtClean="0">
                <a:latin typeface="Comic Sans MS" pitchFamily="66" charset="0"/>
              </a:rPr>
              <a:t>8-800-25-000-15</a:t>
            </a:r>
            <a:r>
              <a:rPr lang="ru-RU" sz="2000" dirty="0" smtClean="0">
                <a:latin typeface="Comic Sans MS" pitchFamily="66" charset="0"/>
              </a:rPr>
              <a:t>- Федеральная  линия  помощи «Дети- </a:t>
            </a:r>
            <a:r>
              <a:rPr lang="ru-RU" sz="2000" dirty="0" err="1" smtClean="0">
                <a:latin typeface="Comic Sans MS" pitchFamily="66" charset="0"/>
              </a:rPr>
              <a:t>он-лайн</a:t>
            </a:r>
            <a:r>
              <a:rPr lang="ru-RU" sz="2000" dirty="0" smtClean="0">
                <a:latin typeface="Comic Sans MS" pitchFamily="66" charset="0"/>
              </a:rPr>
              <a:t>» (звонок  по России бесплатный)-  психологическая и практическая  помощь детям и подросткам, которые  столкнулись с опасностью  во время пользования интернетом или мобильной  связью( виртуальное преследование, домогательство,  шантаж), а также  консультирования  родителей  и педагогов по теме безопасного использования Интернета детьми);</a:t>
            </a:r>
          </a:p>
          <a:p>
            <a:pPr>
              <a:lnSpc>
                <a:spcPct val="90000"/>
              </a:lnSpc>
              <a:buFontTx/>
              <a:buNone/>
            </a:pPr>
            <a:r>
              <a:rPr lang="ru-RU" sz="2000" b="1" dirty="0" smtClean="0">
                <a:latin typeface="Comic Sans MS" pitchFamily="66" charset="0"/>
              </a:rPr>
              <a:t>112-</a:t>
            </a:r>
            <a:r>
              <a:rPr lang="ru-RU" sz="2000" dirty="0" smtClean="0">
                <a:latin typeface="Comic Sans MS" pitchFamily="66" charset="0"/>
              </a:rPr>
              <a:t>единый  номер службы спасения; </a:t>
            </a:r>
          </a:p>
          <a:p>
            <a:pPr>
              <a:lnSpc>
                <a:spcPct val="90000"/>
              </a:lnSpc>
              <a:buFontTx/>
              <a:buNone/>
            </a:pPr>
            <a:r>
              <a:rPr lang="ru-RU" sz="2000" b="1" dirty="0" smtClean="0">
                <a:latin typeface="Comic Sans MS" pitchFamily="66" charset="0"/>
              </a:rPr>
              <a:t>714-45-63</a:t>
            </a:r>
            <a:r>
              <a:rPr lang="ru-RU" sz="2000" dirty="0" smtClean="0">
                <a:latin typeface="Comic Sans MS" pitchFamily="66" charset="0"/>
              </a:rPr>
              <a:t> (круглосуточно) – телефоны доверия для детей;</a:t>
            </a:r>
          </a:p>
          <a:p>
            <a:pPr>
              <a:lnSpc>
                <a:spcPct val="90000"/>
              </a:lnSpc>
              <a:buFontTx/>
              <a:buNone/>
            </a:pPr>
            <a:r>
              <a:rPr lang="ru-RU" sz="2000" b="1" dirty="0" smtClean="0">
                <a:latin typeface="Comic Sans MS" pitchFamily="66" charset="0"/>
              </a:rPr>
              <a:t>108-40-41</a:t>
            </a:r>
          </a:p>
          <a:p>
            <a:pPr>
              <a:lnSpc>
                <a:spcPct val="90000"/>
              </a:lnSpc>
              <a:buFontTx/>
              <a:buNone/>
            </a:pPr>
            <a:r>
              <a:rPr lang="ru-RU" sz="2000" b="1" dirty="0" smtClean="0">
                <a:latin typeface="Comic Sans MS" pitchFamily="66" charset="0"/>
              </a:rPr>
              <a:t>234-34-00</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2019\Медиация2\картинки\80445-otkrytka-prorvemsja-v-kirdij-ot-unknown.jpg"/>
          <p:cNvPicPr>
            <a:picLocks noChangeAspect="1" noChangeArrowheads="1"/>
          </p:cNvPicPr>
          <p:nvPr/>
        </p:nvPicPr>
        <p:blipFill>
          <a:blip r:embed="rId2" cstate="print"/>
          <a:srcRect/>
          <a:stretch>
            <a:fillRect/>
          </a:stretch>
        </p:blipFill>
        <p:spPr bwMode="auto">
          <a:xfrm>
            <a:off x="2555776" y="1442750"/>
            <a:ext cx="3744416" cy="5200578"/>
          </a:xfrm>
          <a:prstGeom prst="rect">
            <a:avLst/>
          </a:prstGeom>
          <a:noFill/>
        </p:spPr>
      </p:pic>
      <p:sp>
        <p:nvSpPr>
          <p:cNvPr id="3" name="TextBox 2"/>
          <p:cNvSpPr txBox="1"/>
          <p:nvPr/>
        </p:nvSpPr>
        <p:spPr>
          <a:xfrm>
            <a:off x="2051720" y="476672"/>
            <a:ext cx="6120680" cy="648071"/>
          </a:xfrm>
          <a:prstGeom prst="rect">
            <a:avLst/>
          </a:prstGeom>
          <a:noFill/>
        </p:spPr>
        <p:txBody>
          <a:bodyPr wrap="square" rtlCol="0">
            <a:spAutoFit/>
          </a:bodyPr>
          <a:lstStyle/>
          <a:p>
            <a:r>
              <a:rPr lang="ru-RU" sz="3600" dirty="0" smtClean="0">
                <a:solidFill>
                  <a:srgbClr val="006600"/>
                </a:solidFill>
                <a:effectLst>
                  <a:outerShdw blurRad="38100" dist="38100" dir="2700000" algn="tl">
                    <a:srgbClr val="000000">
                      <a:alpha val="43137"/>
                    </a:srgbClr>
                  </a:outerShdw>
                </a:effectLst>
                <a:latin typeface="Comic Sans MS" pitchFamily="66" charset="0"/>
              </a:rPr>
              <a:t>Спасибо за внимание </a:t>
            </a:r>
            <a:endParaRPr lang="ru-RU" sz="3600" dirty="0">
              <a:solidFill>
                <a:srgbClr val="0066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11560" y="718538"/>
            <a:ext cx="8072462"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000" b="1" dirty="0" err="1" smtClean="0">
                <a:solidFill>
                  <a:srgbClr val="C00000"/>
                </a:solidFill>
                <a:effectLst>
                  <a:outerShdw blurRad="38100" dist="38100" dir="2700000" algn="tl">
                    <a:srgbClr val="000000">
                      <a:alpha val="43137"/>
                    </a:srgbClr>
                  </a:outerShdw>
                </a:effectLst>
                <a:latin typeface="Comic Sans MS" pitchFamily="66" charset="0"/>
              </a:rPr>
              <a:t>Буллинг</a:t>
            </a:r>
            <a:r>
              <a:rPr lang="ru-RU" sz="1700" b="1" dirty="0" smtClean="0">
                <a:latin typeface="Comic Sans MS" pitchFamily="66" charset="0"/>
              </a:rPr>
              <a:t> </a:t>
            </a:r>
            <a:r>
              <a:rPr lang="ru-RU" sz="1700" dirty="0" smtClean="0">
                <a:latin typeface="Comic Sans MS" pitchFamily="66" charset="0"/>
              </a:rPr>
              <a:t>– (англ. </a:t>
            </a:r>
            <a:r>
              <a:rPr lang="ru-RU" sz="1700" dirty="0" err="1" smtClean="0">
                <a:latin typeface="Comic Sans MS" pitchFamily="66" charset="0"/>
              </a:rPr>
              <a:t>bullying</a:t>
            </a:r>
            <a:r>
              <a:rPr lang="ru-RU" sz="1700" dirty="0" smtClean="0">
                <a:latin typeface="Comic Sans MS" pitchFamily="66" charset="0"/>
              </a:rPr>
              <a:t>) травля, преследование, направленная агрессия, организованная кем-то из сверстников с привлечением нескольких сообщников. Остальная часть коллектива остается «непричастной», фигурирует в качестве наблюдателей.</a:t>
            </a:r>
            <a:br>
              <a:rPr lang="ru-RU" sz="1700" dirty="0" smtClean="0">
                <a:latin typeface="Comic Sans MS" pitchFamily="66" charset="0"/>
              </a:rPr>
            </a:b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r>
              <a:rPr kumimoji="0" lang="ru-RU" sz="1700" b="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 </a:t>
            </a:r>
            <a:r>
              <a:rPr lang="ru-RU" sz="2000" b="1" dirty="0" err="1" smtClean="0">
                <a:solidFill>
                  <a:srgbClr val="C00000"/>
                </a:solidFill>
                <a:latin typeface="Comic Sans MS" pitchFamily="66" charset="0"/>
              </a:rPr>
              <a:t>Моббинг</a:t>
            </a:r>
            <a:r>
              <a:rPr lang="ru-RU" sz="1700" dirty="0" smtClean="0">
                <a:latin typeface="Comic Sans MS" pitchFamily="66" charset="0"/>
              </a:rPr>
              <a:t> в школе – это психологическое притеснение группой учеников своего одноклассника, другого ребенка из школы или учителя. Отношения между группой агрессоров (</a:t>
            </a:r>
            <a:r>
              <a:rPr lang="ru-RU" sz="1700" dirty="0" err="1" smtClean="0">
                <a:latin typeface="Comic Sans MS" pitchFamily="66" charset="0"/>
              </a:rPr>
              <a:t>мобберов</a:t>
            </a:r>
            <a:r>
              <a:rPr lang="ru-RU" sz="1700" dirty="0" smtClean="0">
                <a:latin typeface="Comic Sans MS" pitchFamily="66" charset="0"/>
              </a:rPr>
              <a:t>) и их жертвой, предполагающие систематическое и целенаправленное преследование жертвы с </a:t>
            </a:r>
            <a:r>
              <a:rPr lang="ru-RU" sz="1700" b="1" dirty="0" smtClean="0">
                <a:latin typeface="Comic Sans MS" pitchFamily="66" charset="0"/>
              </a:rPr>
              <a:t>целью</a:t>
            </a:r>
            <a:r>
              <a:rPr lang="ru-RU" sz="1700" dirty="0" smtClean="0">
                <a:latin typeface="Comic Sans MS" pitchFamily="66" charset="0"/>
              </a:rPr>
              <a:t> «выжить» ее из класса или школы.</a:t>
            </a:r>
            <a:r>
              <a:rPr lang="ru-RU" sz="1700" dirty="0" smtClean="0">
                <a:solidFill>
                  <a:srgbClr val="222222"/>
                </a:solidFill>
                <a:latin typeface="Comic Sans MS" pitchFamily="66" charset="0"/>
                <a:cs typeface="Arial" pitchFamily="34" charset="0"/>
              </a:rPr>
              <a:t> </a:t>
            </a:r>
            <a:r>
              <a:rPr lang="ru-RU" sz="1700" dirty="0" smtClean="0">
                <a:latin typeface="Comic Sans MS" pitchFamily="66" charset="0"/>
              </a:rPr>
              <a:t>Учитель также может сам стать </a:t>
            </a:r>
            <a:r>
              <a:rPr lang="ru-RU" sz="1700" dirty="0" err="1" smtClean="0">
                <a:latin typeface="Comic Sans MS" pitchFamily="66" charset="0"/>
              </a:rPr>
              <a:t>моббером</a:t>
            </a:r>
            <a:r>
              <a:rPr lang="ru-RU" sz="1700" dirty="0" smtClean="0">
                <a:latin typeface="Comic Sans MS" pitchFamily="66" charset="0"/>
              </a:rPr>
              <a:t>, начать применять психологический террор по отношению к классу</a:t>
            </a:r>
            <a:r>
              <a:rPr lang="ru-RU" sz="1700" dirty="0" smtClean="0">
                <a:latin typeface="MS Reference Sans Serif" pitchFamily="34" charset="0"/>
              </a:rPr>
              <a:t>.</a:t>
            </a:r>
            <a:endParaRPr kumimoji="0" lang="ru-RU" sz="1600" b="1" i="0" u="none" strike="noStrike" cap="none" normalizeH="0" baseline="0" dirty="0" smtClean="0">
              <a:ln>
                <a:noFill/>
              </a:ln>
              <a:solidFill>
                <a:srgbClr val="222222"/>
              </a:solidFill>
              <a:effectLst/>
              <a:latin typeface="MS Reference Sans Serif" pitchFamily="34" charset="0"/>
              <a:cs typeface="Arial" pitchFamily="34" charset="0"/>
            </a:endParaRPr>
          </a:p>
        </p:txBody>
      </p:sp>
      <p:pic>
        <p:nvPicPr>
          <p:cNvPr id="14337" name="Picture 1" descr="F:\2019\Медиация2\картинки\How-to-Help-Your-Tween-or-Teen-Deal-with-Bullies-and-Mean--13846-ed399090bd-1492437277.jpg"/>
          <p:cNvPicPr>
            <a:picLocks noChangeAspect="1" noChangeArrowheads="1"/>
          </p:cNvPicPr>
          <p:nvPr/>
        </p:nvPicPr>
        <p:blipFill>
          <a:blip r:embed="rId2" cstate="print"/>
          <a:srcRect/>
          <a:stretch>
            <a:fillRect/>
          </a:stretch>
        </p:blipFill>
        <p:spPr bwMode="auto">
          <a:xfrm>
            <a:off x="3059832" y="2276872"/>
            <a:ext cx="2925762" cy="1951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7"/>
            <a:ext cx="7272808" cy="5909310"/>
          </a:xfrm>
          <a:prstGeom prst="rect">
            <a:avLst/>
          </a:prstGeom>
          <a:noFill/>
        </p:spPr>
        <p:txBody>
          <a:bodyPr wrap="square" rtlCol="0">
            <a:spAutoFit/>
          </a:bodyPr>
          <a:lstStyle/>
          <a:p>
            <a:r>
              <a:rPr lang="ru-RU" b="1" dirty="0" smtClean="0"/>
              <a:t>Список использованных источников</a:t>
            </a:r>
            <a:r>
              <a:rPr lang="ru-RU" dirty="0" smtClean="0"/>
              <a:t>.</a:t>
            </a:r>
          </a:p>
          <a:p>
            <a:pPr>
              <a:buFont typeface="Arial" pitchFamily="34" charset="0"/>
              <a:buChar char="•"/>
            </a:pPr>
            <a:r>
              <a:rPr lang="ru-RU" dirty="0" smtClean="0"/>
              <a:t>Алексеева И.А. Травля в школе: причины, последствия, помощь. [Электрон. ресурс] – Режим доступа: </a:t>
            </a:r>
            <a:r>
              <a:rPr lang="ru-RU" u="sng" dirty="0" smtClean="0">
                <a:hlinkClick r:id="rId2"/>
              </a:rPr>
              <a:t>http://psy.su/feed/2510/</a:t>
            </a:r>
            <a:endParaRPr lang="ru-RU" dirty="0" smtClean="0"/>
          </a:p>
          <a:p>
            <a:pPr>
              <a:buFont typeface="Arial" pitchFamily="34" charset="0"/>
              <a:buChar char="•"/>
            </a:pPr>
            <a:r>
              <a:rPr lang="ru-RU" dirty="0" smtClean="0"/>
              <a:t>Баркан Алла. Дедовщина в школе или школьный </a:t>
            </a:r>
            <a:r>
              <a:rPr lang="ru-RU" dirty="0" err="1" smtClean="0"/>
              <a:t>буллинг</a:t>
            </a:r>
            <a:r>
              <a:rPr lang="ru-RU" dirty="0" smtClean="0"/>
              <a:t>. [Электрон. ресурс] – Режим доступа: </a:t>
            </a:r>
            <a:r>
              <a:rPr lang="ru-RU" u="sng" dirty="0" smtClean="0">
                <a:hlinkClick r:id="rId3"/>
              </a:rPr>
              <a:t>http://abarkan.ucoz.com/publ/dedovshhina_v_shkole_ili_shkolnyj_bulling/1-1-0-18</a:t>
            </a:r>
            <a:endParaRPr lang="ru-RU" dirty="0" smtClean="0"/>
          </a:p>
          <a:p>
            <a:pPr>
              <a:buFont typeface="Arial" pitchFamily="34" charset="0"/>
              <a:buChar char="•"/>
            </a:pPr>
            <a:r>
              <a:rPr lang="ru-RU" dirty="0" err="1" smtClean="0"/>
              <a:t>Буллинг</a:t>
            </a:r>
            <a:r>
              <a:rPr lang="ru-RU" dirty="0" smtClean="0"/>
              <a:t> в школе: причины, последствия, помощь/ сост. Н.В. </a:t>
            </a:r>
            <a:r>
              <a:rPr lang="ru-RU" dirty="0" err="1" smtClean="0"/>
              <a:t>Ктотова</a:t>
            </a:r>
            <a:r>
              <a:rPr lang="ru-RU" dirty="0" smtClean="0"/>
              <a:t> – Минск: </a:t>
            </a:r>
            <a:r>
              <a:rPr lang="ru-RU" dirty="0" err="1" smtClean="0"/>
              <a:t>Красико-Принт</a:t>
            </a:r>
            <a:r>
              <a:rPr lang="ru-RU" dirty="0" smtClean="0"/>
              <a:t>, 2015. – 96 с.</a:t>
            </a:r>
          </a:p>
          <a:p>
            <a:pPr>
              <a:buFont typeface="Arial" pitchFamily="34" charset="0"/>
              <a:buChar char="•"/>
            </a:pPr>
            <a:r>
              <a:rPr lang="ru-RU" dirty="0" smtClean="0"/>
              <a:t>Кравцова М.М. Дети-изгои. Психологическая работа с проблемой. – (Психолог в школе). – М.: Генезис, 2005. – 111 с.</a:t>
            </a:r>
          </a:p>
          <a:p>
            <a:pPr>
              <a:buFont typeface="Arial" pitchFamily="34" charset="0"/>
              <a:buChar char="•"/>
            </a:pPr>
            <a:r>
              <a:rPr lang="ru-RU" dirty="0" smtClean="0"/>
              <a:t>  </a:t>
            </a:r>
            <a:r>
              <a:rPr lang="ru-RU" dirty="0" err="1" smtClean="0"/>
              <a:t>Кулганов</a:t>
            </a:r>
            <a:r>
              <a:rPr lang="ru-RU" dirty="0" smtClean="0"/>
              <a:t> В.А., Котова С.А. Как сохранить здоровье, работая в школе. М., 2010 г. </a:t>
            </a:r>
          </a:p>
          <a:p>
            <a:pPr>
              <a:buFont typeface="Arial" pitchFamily="34" charset="0"/>
              <a:buChar char="•"/>
            </a:pPr>
            <a:r>
              <a:rPr lang="ru-RU" dirty="0" smtClean="0"/>
              <a:t>  Лоренц К. Агрессия (так называемое зло). М., 2009 г. </a:t>
            </a:r>
          </a:p>
          <a:p>
            <a:pPr>
              <a:buFont typeface="Arial" pitchFamily="34" charset="0"/>
              <a:buChar char="•"/>
            </a:pPr>
            <a:r>
              <a:rPr lang="ru-RU" dirty="0" smtClean="0"/>
              <a:t> </a:t>
            </a:r>
            <a:r>
              <a:rPr lang="ru-RU" dirty="0" err="1" smtClean="0"/>
              <a:t>Макларен</a:t>
            </a:r>
            <a:r>
              <a:rPr lang="ru-RU" dirty="0" smtClean="0"/>
              <a:t> Питер. Жизнь в школах: введение в критическую педагогику. М., 2007 г. </a:t>
            </a:r>
          </a:p>
          <a:p>
            <a:pPr>
              <a:buFont typeface="Arial" pitchFamily="34" charset="0"/>
              <a:buChar char="•"/>
            </a:pPr>
            <a:r>
              <a:rPr lang="ru-RU" dirty="0" err="1" smtClean="0"/>
              <a:t>Млодик</a:t>
            </a:r>
            <a:r>
              <a:rPr lang="ru-RU" dirty="0" smtClean="0"/>
              <a:t> И.Ю. «Школа и как в ней выжить: взгляд гуманистического психолога». М., 2008 г. </a:t>
            </a:r>
          </a:p>
          <a:p>
            <a:pPr>
              <a:buFont typeface="Arial" pitchFamily="34" charset="0"/>
              <a:buChar char="•"/>
            </a:pPr>
            <a:r>
              <a:rPr lang="en-US" dirty="0" smtClean="0">
                <a:hlinkClick r:id="rId4"/>
              </a:rPr>
              <a:t>https://rosuchebnik.ru/material/detskiy-bulling-kak-raznovidnost-nasiliya-problema-detskogo-bullinga-t/</a:t>
            </a:r>
            <a:endParaRPr lang="ru-RU" dirty="0" smtClean="0"/>
          </a:p>
          <a:p>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2019\Медиация2\картинки\article-104516-1.jpg"/>
          <p:cNvPicPr>
            <a:picLocks noChangeAspect="1" noChangeArrowheads="1"/>
          </p:cNvPicPr>
          <p:nvPr/>
        </p:nvPicPr>
        <p:blipFill>
          <a:blip r:embed="rId2" cstate="print"/>
          <a:srcRect/>
          <a:stretch>
            <a:fillRect/>
          </a:stretch>
        </p:blipFill>
        <p:spPr bwMode="auto">
          <a:xfrm>
            <a:off x="5940152" y="4653136"/>
            <a:ext cx="2629198" cy="1924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2019\Медиация2\картинки\qiBAKnbjT.jpg"/>
          <p:cNvPicPr>
            <a:picLocks noChangeAspect="1" noChangeArrowheads="1"/>
          </p:cNvPicPr>
          <p:nvPr/>
        </p:nvPicPr>
        <p:blipFill>
          <a:blip r:embed="rId3" cstate="print"/>
          <a:srcRect/>
          <a:stretch>
            <a:fillRect/>
          </a:stretch>
        </p:blipFill>
        <p:spPr bwMode="auto">
          <a:xfrm>
            <a:off x="683568" y="4334120"/>
            <a:ext cx="3240360" cy="252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71600" y="188640"/>
            <a:ext cx="7128792" cy="5078313"/>
          </a:xfrm>
          <a:prstGeom prst="rect">
            <a:avLst/>
          </a:prstGeom>
          <a:noFill/>
        </p:spPr>
        <p:txBody>
          <a:bodyPr wrap="square" rtlCol="0">
            <a:spAutoFit/>
          </a:bodyPr>
          <a:lstStyle/>
          <a:p>
            <a:pPr algn="ctr"/>
            <a:r>
              <a:rPr lang="ru-RU" sz="32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Формы </a:t>
            </a:r>
            <a:r>
              <a:rPr lang="ru-RU" sz="3200" b="1" dirty="0" err="1"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буллинга</a:t>
            </a:r>
            <a:r>
              <a:rPr lang="ru-RU" sz="3600" b="1" dirty="0" smtClean="0">
                <a:solidFill>
                  <a:schemeClr val="tx2">
                    <a:lumMod val="60000"/>
                    <a:lumOff val="40000"/>
                  </a:schemeClr>
                </a:solidFill>
                <a:latin typeface="Comic Sans MS" pitchFamily="66" charset="0"/>
              </a:rPr>
              <a:t>:</a:t>
            </a:r>
          </a:p>
          <a:p>
            <a:r>
              <a:rPr lang="ru-RU" dirty="0" smtClean="0">
                <a:latin typeface="Comic Sans MS" pitchFamily="66" charset="0"/>
              </a:rPr>
              <a:t/>
            </a:r>
            <a:br>
              <a:rPr lang="ru-RU" dirty="0" smtClean="0">
                <a:latin typeface="Comic Sans MS" pitchFamily="66" charset="0"/>
              </a:rPr>
            </a:br>
            <a:r>
              <a:rPr lang="ru-RU" b="1" dirty="0" smtClean="0">
                <a:latin typeface="Comic Sans MS" pitchFamily="66" charset="0"/>
              </a:rPr>
              <a:t>• психическая - </a:t>
            </a:r>
            <a:r>
              <a:rPr lang="ru-RU" dirty="0" smtClean="0">
                <a:latin typeface="Comic Sans MS" pitchFamily="66" charset="0"/>
              </a:rPr>
              <a:t>травля осуществляется с помощью разного рода унижений психологического плана: оскорблений, угроз, порочащих слухов (этим чаще грешат представительницы слабого пола), постоянной критики, насмешки, игнорирования, недоверия ;</a:t>
            </a:r>
            <a:br>
              <a:rPr lang="ru-RU" dirty="0" smtClean="0">
                <a:latin typeface="Comic Sans MS" pitchFamily="66" charset="0"/>
              </a:rPr>
            </a:br>
            <a:endParaRPr lang="ru-RU" dirty="0" smtClean="0">
              <a:latin typeface="Comic Sans MS" pitchFamily="66" charset="0"/>
            </a:endParaRPr>
          </a:p>
          <a:p>
            <a:r>
              <a:rPr lang="ru-RU" b="1" dirty="0" smtClean="0">
                <a:latin typeface="Comic Sans MS" pitchFamily="66" charset="0"/>
              </a:rPr>
              <a:t>• физическая- </a:t>
            </a:r>
            <a:r>
              <a:rPr lang="ru-RU" dirty="0" smtClean="0">
                <a:latin typeface="Comic Sans MS" pitchFamily="66" charset="0"/>
              </a:rPr>
              <a:t>когда агрессия проявляется в побоях, насилии, порче имущества – то есть прямом физическом насилии;</a:t>
            </a:r>
            <a:br>
              <a:rPr lang="ru-RU" dirty="0" smtClean="0">
                <a:latin typeface="Comic Sans MS" pitchFamily="66" charset="0"/>
              </a:rPr>
            </a:br>
            <a:endParaRPr lang="ru-RU" dirty="0" smtClean="0">
              <a:latin typeface="Comic Sans MS" pitchFamily="66" charset="0"/>
            </a:endParaRPr>
          </a:p>
          <a:p>
            <a:r>
              <a:rPr lang="ru-RU" b="1" dirty="0" smtClean="0">
                <a:latin typeface="Comic Sans MS" pitchFamily="66" charset="0"/>
              </a:rPr>
              <a:t>• </a:t>
            </a:r>
            <a:r>
              <a:rPr lang="ru-RU" b="1" dirty="0" err="1" smtClean="0">
                <a:latin typeface="Comic Sans MS" pitchFamily="66" charset="0"/>
              </a:rPr>
              <a:t>кибербуллинг</a:t>
            </a:r>
            <a:r>
              <a:rPr lang="ru-RU" b="1" dirty="0" smtClean="0">
                <a:latin typeface="Comic Sans MS" pitchFamily="66" charset="0"/>
              </a:rPr>
              <a:t>- </a:t>
            </a:r>
            <a:r>
              <a:rPr lang="ru-RU" dirty="0" smtClean="0">
                <a:latin typeface="Comic Sans MS" pitchFamily="66" charset="0"/>
              </a:rPr>
              <a:t>форма травли, возникшая с развитием информационных технологий. Травля осуществляется через Интернет, телефон, с помощью СМС, комментариев в чатах и т.п.</a:t>
            </a:r>
            <a:br>
              <a:rPr lang="ru-RU" dirty="0" smtClean="0">
                <a:latin typeface="Comic Sans MS" pitchFamily="66" charset="0"/>
              </a:rPr>
            </a:br>
            <a:endParaRPr lang="ru-RU"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2019\Медиация2\картинки\mobbing-300x278.jpg"/>
          <p:cNvPicPr>
            <a:picLocks noChangeAspect="1" noChangeArrowheads="1"/>
          </p:cNvPicPr>
          <p:nvPr/>
        </p:nvPicPr>
        <p:blipFill>
          <a:blip r:embed="rId2" cstate="print"/>
          <a:srcRect/>
          <a:stretch>
            <a:fillRect/>
          </a:stretch>
        </p:blipFill>
        <p:spPr bwMode="auto">
          <a:xfrm>
            <a:off x="5940152" y="3068960"/>
            <a:ext cx="2857500"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899592" y="620688"/>
            <a:ext cx="6462464" cy="5509200"/>
          </a:xfrm>
          <a:prstGeom prst="rect">
            <a:avLst/>
          </a:prstGeom>
        </p:spPr>
        <p:txBody>
          <a:bodyPr wrap="square">
            <a:spAutoFit/>
          </a:bodyPr>
          <a:lstStyle/>
          <a:p>
            <a:pPr algn="ctr"/>
            <a:r>
              <a:rPr lang="ru-RU" sz="2800" b="1" dirty="0" smtClean="0">
                <a:solidFill>
                  <a:srgbClr val="002060"/>
                </a:solidFill>
                <a:effectLst>
                  <a:outerShdw blurRad="38100" dist="38100" dir="2700000" algn="tl">
                    <a:srgbClr val="000000">
                      <a:alpha val="43137"/>
                    </a:srgbClr>
                  </a:outerShdw>
                </a:effectLst>
                <a:latin typeface="Comic Sans MS" pitchFamily="66" charset="0"/>
              </a:rPr>
              <a:t>Причины </a:t>
            </a:r>
            <a:r>
              <a:rPr lang="ru-RU" sz="2800" b="1" dirty="0" err="1" smtClean="0">
                <a:solidFill>
                  <a:srgbClr val="002060"/>
                </a:solidFill>
                <a:effectLst>
                  <a:outerShdw blurRad="38100" dist="38100" dir="2700000" algn="tl">
                    <a:srgbClr val="000000">
                      <a:alpha val="43137"/>
                    </a:srgbClr>
                  </a:outerShdw>
                </a:effectLst>
                <a:latin typeface="Comic Sans MS" pitchFamily="66" charset="0"/>
              </a:rPr>
              <a:t>моббинга</a:t>
            </a:r>
            <a:endParaRPr lang="ru-RU" sz="2800" b="1" dirty="0" smtClean="0">
              <a:solidFill>
                <a:srgbClr val="002060"/>
              </a:solidFill>
              <a:effectLst>
                <a:outerShdw blurRad="38100" dist="38100" dir="2700000" algn="tl">
                  <a:srgbClr val="000000">
                    <a:alpha val="43137"/>
                  </a:srgbClr>
                </a:outerShdw>
              </a:effectLst>
              <a:latin typeface="Comic Sans MS" pitchFamily="66" charset="0"/>
            </a:endParaRPr>
          </a:p>
          <a:p>
            <a:pPr algn="ctr"/>
            <a:endParaRPr lang="ru-RU" b="1" dirty="0" smtClean="0">
              <a:latin typeface="Comic Sans MS" pitchFamily="66" charset="0"/>
            </a:endParaRPr>
          </a:p>
          <a:p>
            <a:pPr algn="ctr"/>
            <a:r>
              <a:rPr lang="ru-RU" dirty="0" err="1" smtClean="0">
                <a:latin typeface="Comic Sans MS" pitchFamily="66" charset="0"/>
              </a:rPr>
              <a:t>Моббинг</a:t>
            </a:r>
            <a:r>
              <a:rPr lang="ru-RU" dirty="0" smtClean="0">
                <a:latin typeface="Comic Sans MS" pitchFamily="66" charset="0"/>
              </a:rPr>
              <a:t> – это проблема </a:t>
            </a:r>
            <a:r>
              <a:rPr lang="ru-RU" b="1" dirty="0" smtClean="0">
                <a:latin typeface="Comic Sans MS" pitchFamily="66" charset="0"/>
              </a:rPr>
              <a:t>недостатка </a:t>
            </a:r>
            <a:r>
              <a:rPr lang="ru-RU" dirty="0" smtClean="0">
                <a:latin typeface="Comic Sans MS" pitchFamily="66" charset="0"/>
              </a:rPr>
              <a:t>нравственной и психологической</a:t>
            </a:r>
            <a:r>
              <a:rPr lang="ru-RU" b="1" dirty="0" smtClean="0">
                <a:latin typeface="Comic Sans MS" pitchFamily="66" charset="0"/>
              </a:rPr>
              <a:t> культуры</a:t>
            </a:r>
            <a:r>
              <a:rPr lang="ru-RU" dirty="0" smtClean="0">
                <a:latin typeface="Comic Sans MS" pitchFamily="66" charset="0"/>
              </a:rPr>
              <a:t> общества. </a:t>
            </a:r>
          </a:p>
          <a:p>
            <a:endParaRPr lang="ru-RU" dirty="0" smtClean="0">
              <a:latin typeface="Comic Sans MS" pitchFamily="66" charset="0"/>
            </a:endParaRPr>
          </a:p>
          <a:p>
            <a:r>
              <a:rPr lang="ru-RU" dirty="0" smtClean="0">
                <a:latin typeface="Comic Sans MS" pitchFamily="66" charset="0"/>
              </a:rPr>
              <a:t>Небывалый всплеск </a:t>
            </a:r>
            <a:r>
              <a:rPr lang="ru-RU" dirty="0" err="1" smtClean="0">
                <a:latin typeface="Comic Sans MS" pitchFamily="66" charset="0"/>
              </a:rPr>
              <a:t>моббинга</a:t>
            </a:r>
            <a:r>
              <a:rPr lang="ru-RU" dirty="0" smtClean="0">
                <a:latin typeface="Comic Sans MS" pitchFamily="66" charset="0"/>
              </a:rPr>
              <a:t> по всему миру специалисты, работающие над этой проблемой (психологи, социологи, юристы и другие), объясняют целым рядом </a:t>
            </a:r>
            <a:r>
              <a:rPr lang="ru-RU" b="1" dirty="0" smtClean="0">
                <a:latin typeface="Comic Sans MS" pitchFamily="66" charset="0"/>
              </a:rPr>
              <a:t>остросоциальных факторов</a:t>
            </a:r>
            <a:r>
              <a:rPr lang="ru-RU" dirty="0" smtClean="0">
                <a:latin typeface="Comic Sans MS" pitchFamily="66" charset="0"/>
              </a:rPr>
              <a:t>:</a:t>
            </a:r>
          </a:p>
          <a:p>
            <a:endParaRPr lang="ru-RU" dirty="0" smtClean="0">
              <a:latin typeface="Comic Sans MS" pitchFamily="66" charset="0"/>
            </a:endParaRPr>
          </a:p>
          <a:p>
            <a:pPr>
              <a:buFont typeface="Arial" pitchFamily="34" charset="0"/>
              <a:buChar char="•"/>
            </a:pPr>
            <a:r>
              <a:rPr lang="ru-RU" dirty="0" smtClean="0">
                <a:latin typeface="Comic Sans MS" pitchFamily="66" charset="0"/>
              </a:rPr>
              <a:t>безработица,</a:t>
            </a:r>
          </a:p>
          <a:p>
            <a:pPr>
              <a:buFont typeface="Arial" pitchFamily="34" charset="0"/>
              <a:buChar char="•"/>
            </a:pPr>
            <a:r>
              <a:rPr lang="ru-RU" dirty="0" smtClean="0">
                <a:latin typeface="Comic Sans MS" pitchFamily="66" charset="0"/>
              </a:rPr>
              <a:t>бедность,</a:t>
            </a:r>
          </a:p>
          <a:p>
            <a:pPr>
              <a:buFont typeface="Arial" pitchFamily="34" charset="0"/>
              <a:buChar char="•"/>
            </a:pPr>
            <a:r>
              <a:rPr lang="ru-RU" dirty="0" smtClean="0">
                <a:latin typeface="Comic Sans MS" pitchFamily="66" charset="0"/>
              </a:rPr>
              <a:t>высокий уровень преступности,</a:t>
            </a:r>
          </a:p>
          <a:p>
            <a:pPr>
              <a:buFont typeface="Arial" pitchFamily="34" charset="0"/>
              <a:buChar char="•"/>
            </a:pPr>
            <a:r>
              <a:rPr lang="ru-RU" dirty="0" smtClean="0">
                <a:latin typeface="Comic Sans MS" pitchFamily="66" charset="0"/>
              </a:rPr>
              <a:t>бесполезность и слабость законов,</a:t>
            </a:r>
          </a:p>
          <a:p>
            <a:pPr>
              <a:buFont typeface="Arial" pitchFamily="34" charset="0"/>
              <a:buChar char="•"/>
            </a:pPr>
            <a:r>
              <a:rPr lang="ru-RU" dirty="0" smtClean="0">
                <a:latin typeface="Comic Sans MS" pitchFamily="66" charset="0"/>
              </a:rPr>
              <a:t>толерантное отношение к насилию, жестокости, невежеству и их пропаганда в СМИ,</a:t>
            </a:r>
          </a:p>
          <a:p>
            <a:pPr>
              <a:buFont typeface="Arial" pitchFamily="34" charset="0"/>
              <a:buChar char="•"/>
            </a:pPr>
            <a:r>
              <a:rPr lang="ru-RU" dirty="0" smtClean="0">
                <a:latin typeface="Comic Sans MS" pitchFamily="66" charset="0"/>
              </a:rPr>
              <a:t>военные действия,</a:t>
            </a:r>
          </a:p>
          <a:p>
            <a:pPr>
              <a:buFont typeface="Arial" pitchFamily="34" charset="0"/>
              <a:buChar char="•"/>
            </a:pPr>
            <a:r>
              <a:rPr lang="ru-RU" dirty="0" smtClean="0">
                <a:latin typeface="Comic Sans MS" pitchFamily="66" charset="0"/>
              </a:rPr>
              <a:t>отсутствие какой-либо практически действующей системы защиты прав ребенка.</a:t>
            </a:r>
            <a:endParaRPr lang="ru-RU"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2019\Медиация2\картинки\0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920880" cy="3724096"/>
          </a:xfrm>
          <a:prstGeom prst="rect">
            <a:avLst/>
          </a:prstGeom>
          <a:noFill/>
        </p:spPr>
        <p:txBody>
          <a:bodyPr wrap="square" rtlCol="0">
            <a:spAutoFit/>
          </a:bodyPr>
          <a:lstStyle/>
          <a:p>
            <a:pPr algn="ctr"/>
            <a:r>
              <a:rPr lang="ru-RU" sz="2800" b="1" dirty="0" smtClean="0">
                <a:solidFill>
                  <a:srgbClr val="0000FF"/>
                </a:solidFill>
                <a:effectLst>
                  <a:outerShdw blurRad="38100" dist="38100" dir="2700000" algn="tl">
                    <a:srgbClr val="000000">
                      <a:alpha val="43137"/>
                    </a:srgbClr>
                  </a:outerShdw>
                </a:effectLst>
                <a:latin typeface="Comic Sans MS" pitchFamily="66" charset="0"/>
              </a:rPr>
              <a:t>Психология участников</a:t>
            </a:r>
          </a:p>
          <a:p>
            <a:endParaRPr lang="ru-RU" sz="2800" dirty="0" smtClean="0">
              <a:latin typeface="Comic Sans MS" pitchFamily="66" charset="0"/>
            </a:endParaRPr>
          </a:p>
          <a:p>
            <a:r>
              <a:rPr lang="ru-RU" dirty="0" smtClean="0">
                <a:latin typeface="Comic Sans MS" pitchFamily="66" charset="0"/>
              </a:rPr>
              <a:t>Традиционно участников </a:t>
            </a:r>
            <a:r>
              <a:rPr lang="ru-RU" dirty="0" err="1" smtClean="0">
                <a:latin typeface="Comic Sans MS" pitchFamily="66" charset="0"/>
              </a:rPr>
              <a:t>буллинга</a:t>
            </a:r>
            <a:r>
              <a:rPr lang="ru-RU" dirty="0" smtClean="0">
                <a:latin typeface="Comic Sans MS" pitchFamily="66" charset="0"/>
              </a:rPr>
              <a:t> разделяют на:</a:t>
            </a:r>
          </a:p>
          <a:p>
            <a:endParaRPr lang="ru-RU" dirty="0" smtClean="0">
              <a:latin typeface="Comic Sans MS" pitchFamily="66" charset="0"/>
            </a:endParaRPr>
          </a:p>
          <a:p>
            <a:pPr lvl="0" algn="just"/>
            <a:r>
              <a:rPr lang="ru-RU" b="1" dirty="0" smtClean="0">
                <a:solidFill>
                  <a:srgbClr val="A50021"/>
                </a:solidFill>
                <a:latin typeface="Comic Sans MS" pitchFamily="66" charset="0"/>
              </a:rPr>
              <a:t>Агрессоры</a:t>
            </a:r>
            <a:r>
              <a:rPr lang="ru-RU" b="1" dirty="0" smtClean="0">
                <a:latin typeface="Comic Sans MS" pitchFamily="66" charset="0"/>
              </a:rPr>
              <a:t>. </a:t>
            </a:r>
            <a:r>
              <a:rPr lang="ru-RU" dirty="0" smtClean="0">
                <a:latin typeface="Comic Sans MS" pitchFamily="66" charset="0"/>
              </a:rPr>
              <a:t>Стремятся самоутвердиться за счет жертвы, получить удовольствие от ее боли. В их голове часто присутствует убеждение «если я могу причинить боль, сделать что угодно, значит, я сильнее». В некоторых случаях агрессорами выступают дети с, напротив, заниженной самооценкой, которые также пытаются самоутвердиться за счет жертвы и почувствовать себя лучше, значимее. </a:t>
            </a:r>
          </a:p>
          <a:p>
            <a:endParaRPr lang="ru-RU" dirty="0"/>
          </a:p>
        </p:txBody>
      </p:sp>
      <p:pic>
        <p:nvPicPr>
          <p:cNvPr id="7169" name="Picture 1" descr="F:\2019\Медиация2\картинки\AAnjR7Lmy3E.jpg"/>
          <p:cNvPicPr>
            <a:picLocks noChangeAspect="1" noChangeArrowheads="1"/>
          </p:cNvPicPr>
          <p:nvPr/>
        </p:nvPicPr>
        <p:blipFill>
          <a:blip r:embed="rId2" cstate="print"/>
          <a:srcRect/>
          <a:stretch>
            <a:fillRect/>
          </a:stretch>
        </p:blipFill>
        <p:spPr bwMode="auto">
          <a:xfrm>
            <a:off x="2051720" y="4005064"/>
            <a:ext cx="4722193" cy="259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2019\Медиация2\картинки\bulling-768x541.jpg"/>
          <p:cNvPicPr>
            <a:picLocks noChangeAspect="1" noChangeArrowheads="1"/>
          </p:cNvPicPr>
          <p:nvPr/>
        </p:nvPicPr>
        <p:blipFill>
          <a:blip r:embed="rId2" cstate="print"/>
          <a:srcRect/>
          <a:stretch>
            <a:fillRect/>
          </a:stretch>
        </p:blipFill>
        <p:spPr bwMode="auto">
          <a:xfrm>
            <a:off x="1979712" y="0"/>
            <a:ext cx="5185643" cy="365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1331640" y="3429000"/>
            <a:ext cx="6624736" cy="3139321"/>
          </a:xfrm>
          <a:prstGeom prst="rect">
            <a:avLst/>
          </a:prstGeom>
        </p:spPr>
        <p:txBody>
          <a:bodyPr wrap="square">
            <a:spAutoFit/>
          </a:bodyPr>
          <a:lstStyle/>
          <a:p>
            <a:pPr lvl="0" algn="just"/>
            <a:r>
              <a:rPr lang="ru-RU" b="1" dirty="0" smtClean="0">
                <a:solidFill>
                  <a:srgbClr val="A50021"/>
                </a:solidFill>
                <a:latin typeface="Comic Sans MS" pitchFamily="66" charset="0"/>
              </a:rPr>
              <a:t>Жертва.</a:t>
            </a:r>
            <a:r>
              <a:rPr lang="ru-RU" b="1" dirty="0" smtClean="0">
                <a:latin typeface="Comic Sans MS" pitchFamily="66" charset="0"/>
              </a:rPr>
              <a:t> </a:t>
            </a:r>
            <a:r>
              <a:rPr lang="ru-RU" i="1" dirty="0" smtClean="0">
                <a:latin typeface="Comic Sans MS" pitchFamily="66" charset="0"/>
              </a:rPr>
              <a:t>Изгоем может стать любой ребенок при определенных условиях</a:t>
            </a:r>
            <a:r>
              <a:rPr lang="ru-RU" dirty="0" smtClean="0">
                <a:latin typeface="Comic Sans MS" pitchFamily="66" charset="0"/>
              </a:rPr>
              <a:t>. Но обычно жертвами становятся тревожные, </a:t>
            </a:r>
            <a:r>
              <a:rPr lang="ru-RU" u="sng" dirty="0" smtClean="0">
                <a:latin typeface="Comic Sans MS" pitchFamily="66" charset="0"/>
                <a:hlinkClick r:id="rId3"/>
              </a:rPr>
              <a:t>депрессивные дети</a:t>
            </a:r>
            <a:r>
              <a:rPr lang="ru-RU" u="sng" dirty="0" smtClean="0">
                <a:latin typeface="Comic Sans MS" pitchFamily="66" charset="0"/>
              </a:rPr>
              <a:t>,</a:t>
            </a:r>
            <a:r>
              <a:rPr lang="ru-RU" dirty="0" smtClean="0">
                <a:latin typeface="Comic Sans MS" pitchFamily="66" charset="0"/>
              </a:rPr>
              <a:t> которые ведут себя не так, как все, имеют заниженную самооценку, редко стремятся общаться со сверстниками. Часто жертвы уверены, что им никто не поможет, если они попытаются воздействовать на агрессоров через учителей, других одноклассников и родителей, что обычно связано с их негативным жизненным опытом. И таких ситуаций много: 40% жертв молчат о том, что происходит.</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1"/>
            <a:ext cx="3384376" cy="3970318"/>
          </a:xfrm>
          <a:prstGeom prst="rect">
            <a:avLst/>
          </a:prstGeom>
        </p:spPr>
        <p:txBody>
          <a:bodyPr wrap="square">
            <a:spAutoFit/>
          </a:bodyPr>
          <a:lstStyle/>
          <a:p>
            <a:pPr lvl="0"/>
            <a:r>
              <a:rPr lang="ru-RU" b="1" dirty="0" smtClean="0">
                <a:solidFill>
                  <a:srgbClr val="A50021"/>
                </a:solidFill>
                <a:latin typeface="Comic Sans MS" pitchFamily="66" charset="0"/>
              </a:rPr>
              <a:t>Наблюдатели</a:t>
            </a:r>
            <a:r>
              <a:rPr lang="ru-RU" b="1" dirty="0" smtClean="0">
                <a:latin typeface="Comic Sans MS" pitchFamily="66" charset="0"/>
              </a:rPr>
              <a:t>.</a:t>
            </a:r>
            <a:r>
              <a:rPr lang="ru-RU" dirty="0" smtClean="0">
                <a:latin typeface="Comic Sans MS" pitchFamily="66" charset="0"/>
              </a:rPr>
              <a:t> Это взрослые и дети, которые знают о том, что кого-то травят, но ничего не предпринимают для того, чтобы это пресечь. Детям-наблюдателям свойственна </a:t>
            </a:r>
            <a:r>
              <a:rPr lang="ru-RU" dirty="0" err="1" smtClean="0">
                <a:latin typeface="Comic Sans MS" pitchFamily="66" charset="0"/>
              </a:rPr>
              <a:t>конформность</a:t>
            </a:r>
            <a:r>
              <a:rPr lang="ru-RU" dirty="0" smtClean="0">
                <a:latin typeface="Comic Sans MS" pitchFamily="66" charset="0"/>
              </a:rPr>
              <a:t>, они часто боятся, что их начнут травить, если они попытаются заступиться, не хотят потерять свое комфортное положение в классе.</a:t>
            </a:r>
          </a:p>
        </p:txBody>
      </p:sp>
      <p:pic>
        <p:nvPicPr>
          <p:cNvPr id="30722" name="Picture 2" descr="F:\2019\Медиация2\картинки\1__upload_iblock_c7f_c7f07fb36c6b83ccf7711f1a972c62f3.jpg"/>
          <p:cNvPicPr>
            <a:picLocks noChangeAspect="1" noChangeArrowheads="1"/>
          </p:cNvPicPr>
          <p:nvPr/>
        </p:nvPicPr>
        <p:blipFill>
          <a:blip r:embed="rId2" cstate="print"/>
          <a:srcRect/>
          <a:stretch>
            <a:fillRect/>
          </a:stretch>
        </p:blipFill>
        <p:spPr bwMode="auto">
          <a:xfrm>
            <a:off x="4067944" y="1124744"/>
            <a:ext cx="4860033"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548680"/>
            <a:ext cx="7344816" cy="3877985"/>
          </a:xfrm>
          <a:prstGeom prst="rect">
            <a:avLst/>
          </a:prstGeom>
        </p:spPr>
        <p:txBody>
          <a:bodyPr wrap="square">
            <a:sp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Характеристики ребенка, увеличивающие вероятность, что он станет объектом травли:</a:t>
            </a:r>
            <a:endParaRPr lang="ru-RU" b="1" i="1" dirty="0" smtClean="0">
              <a:solidFill>
                <a:schemeClr val="accent5">
                  <a:lumMod val="50000"/>
                </a:schemeClr>
              </a:solidFill>
              <a:effectLst>
                <a:outerShdw blurRad="38100" dist="38100" dir="2700000" algn="tl">
                  <a:srgbClr val="000000">
                    <a:alpha val="43137"/>
                  </a:srgbClr>
                </a:outerShdw>
              </a:effectLst>
              <a:latin typeface="Comic Sans MS" pitchFamily="66" charset="0"/>
            </a:endParaRPr>
          </a:p>
          <a:p>
            <a:pPr lvl="0">
              <a:buBlip>
                <a:blip r:embed="rId2"/>
              </a:buBlip>
            </a:pPr>
            <a:endParaRPr lang="ru-RU" b="1" i="1" dirty="0" smtClean="0">
              <a:solidFill>
                <a:schemeClr val="accent5">
                  <a:lumMod val="75000"/>
                </a:schemeClr>
              </a:solidFill>
              <a:latin typeface="Comic Sans MS" pitchFamily="66" charset="0"/>
            </a:endParaRPr>
          </a:p>
          <a:p>
            <a:pPr lvl="0">
              <a:buBlip>
                <a:blip r:embed="rId2"/>
              </a:buBlip>
            </a:pPr>
            <a:r>
              <a:rPr lang="ru-RU" b="1" dirty="0" smtClean="0">
                <a:latin typeface="Comic Sans MS" pitchFamily="66" charset="0"/>
              </a:rPr>
              <a:t> Изменения во внешности</a:t>
            </a:r>
            <a:endParaRPr lang="ru-RU" dirty="0" smtClean="0">
              <a:latin typeface="Comic Sans MS" pitchFamily="66" charset="0"/>
            </a:endParaRPr>
          </a:p>
          <a:p>
            <a:pPr lvl="0">
              <a:buBlip>
                <a:blip r:embed="rId2"/>
              </a:buBlip>
            </a:pPr>
            <a:r>
              <a:rPr lang="ru-RU" b="1" dirty="0" smtClean="0">
                <a:latin typeface="Comic Sans MS" pitchFamily="66" charset="0"/>
              </a:rPr>
              <a:t> Необычное поведение</a:t>
            </a:r>
            <a:endParaRPr lang="ru-RU" dirty="0" smtClean="0">
              <a:latin typeface="Comic Sans MS" pitchFamily="66" charset="0"/>
            </a:endParaRPr>
          </a:p>
          <a:p>
            <a:pPr lvl="0">
              <a:buBlip>
                <a:blip r:embed="rId2"/>
              </a:buBlip>
            </a:pPr>
            <a:r>
              <a:rPr lang="ru-RU" b="1" dirty="0" smtClean="0">
                <a:latin typeface="Comic Sans MS" pitchFamily="66" charset="0"/>
              </a:rPr>
              <a:t> Дефекты речи, походки</a:t>
            </a:r>
            <a:endParaRPr lang="ru-RU" dirty="0" smtClean="0">
              <a:latin typeface="Comic Sans MS" pitchFamily="66" charset="0"/>
            </a:endParaRPr>
          </a:p>
          <a:p>
            <a:pPr lvl="0">
              <a:buBlip>
                <a:blip r:embed="rId2"/>
              </a:buBlip>
            </a:pPr>
            <a:r>
              <a:rPr lang="ru-RU" b="1" dirty="0" smtClean="0">
                <a:latin typeface="Comic Sans MS" pitchFamily="66" charset="0"/>
              </a:rPr>
              <a:t> Плохая физическая подготовка</a:t>
            </a:r>
            <a:endParaRPr lang="ru-RU" dirty="0" smtClean="0">
              <a:latin typeface="Comic Sans MS" pitchFamily="66" charset="0"/>
            </a:endParaRPr>
          </a:p>
          <a:p>
            <a:pPr lvl="0">
              <a:buBlip>
                <a:blip r:embed="rId2"/>
              </a:buBlip>
            </a:pPr>
            <a:r>
              <a:rPr lang="ru-RU" b="1" dirty="0" smtClean="0">
                <a:latin typeface="Comic Sans MS" pitchFamily="66" charset="0"/>
              </a:rPr>
              <a:t> Низкий или, наоборот, высокий уровень интеллекта </a:t>
            </a:r>
            <a:endParaRPr lang="ru-RU" dirty="0" smtClean="0">
              <a:latin typeface="Comic Sans MS" pitchFamily="66" charset="0"/>
            </a:endParaRPr>
          </a:p>
          <a:p>
            <a:pPr lvl="0">
              <a:buBlip>
                <a:blip r:embed="rId2"/>
              </a:buBlip>
            </a:pPr>
            <a:r>
              <a:rPr lang="ru-RU" b="1" dirty="0" smtClean="0">
                <a:latin typeface="Comic Sans MS" pitchFamily="66" charset="0"/>
              </a:rPr>
              <a:t> Другие характеристики. </a:t>
            </a:r>
            <a:r>
              <a:rPr lang="ru-RU" dirty="0" smtClean="0">
                <a:latin typeface="Comic Sans MS" pitchFamily="66" charset="0"/>
              </a:rPr>
              <a:t>В эту группу можно отнести случаи, когда дети травят тех, кого учителя сделали своими любимчиками, детей учителей, детей богатых людей, хвастающихся своими </a:t>
            </a:r>
            <a:r>
              <a:rPr lang="ru-RU" dirty="0" err="1" smtClean="0">
                <a:latin typeface="Comic Sans MS" pitchFamily="66" charset="0"/>
              </a:rPr>
              <a:t>девайсами</a:t>
            </a:r>
            <a:r>
              <a:rPr lang="ru-RU" dirty="0" smtClean="0">
                <a:latin typeface="Comic Sans MS" pitchFamily="66" charset="0"/>
              </a:rPr>
              <a:t>, а также тех, кто ябедничает, ведет себя грубо и неподобающе.</a:t>
            </a:r>
            <a:endParaRPr lang="ru-RU" dirty="0">
              <a:latin typeface="Comic Sans MS" pitchFamily="66" charset="0"/>
            </a:endParaRPr>
          </a:p>
        </p:txBody>
      </p:sp>
      <p:pic>
        <p:nvPicPr>
          <p:cNvPr id="10242" name="Picture 2" descr="F:\2019\Медиация2\картинки\ilustrasi-bully3.jpg"/>
          <p:cNvPicPr>
            <a:picLocks noChangeAspect="1" noChangeArrowheads="1"/>
          </p:cNvPicPr>
          <p:nvPr/>
        </p:nvPicPr>
        <p:blipFill>
          <a:blip r:embed="rId3" cstate="print"/>
          <a:srcRect/>
          <a:stretch>
            <a:fillRect/>
          </a:stretch>
        </p:blipFill>
        <p:spPr bwMode="auto">
          <a:xfrm>
            <a:off x="2555777" y="4377024"/>
            <a:ext cx="3528392" cy="2307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463</Words>
  <Application>Microsoft Office PowerPoint</Application>
  <PresentationFormat>Экран (4:3)</PresentationFormat>
  <Paragraphs>136</Paragraphs>
  <Slides>20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Comic Sans MS</vt:lpstr>
      <vt:lpstr>MS Reference Sans Serif</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каб11</dc:creator>
  <cp:lastModifiedBy>Preinstall</cp:lastModifiedBy>
  <cp:revision>81</cp:revision>
  <cp:lastPrinted>2018-11-16T10:33:44Z</cp:lastPrinted>
  <dcterms:created xsi:type="dcterms:W3CDTF">2018-11-14T10:31:00Z</dcterms:created>
  <dcterms:modified xsi:type="dcterms:W3CDTF">2018-12-13T06:10:04Z</dcterms:modified>
</cp:coreProperties>
</file>