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0" r:id="rId4"/>
    <p:sldId id="276" r:id="rId5"/>
    <p:sldId id="260" r:id="rId6"/>
    <p:sldId id="278" r:id="rId7"/>
    <p:sldId id="279" r:id="rId8"/>
    <p:sldId id="280" r:id="rId9"/>
    <p:sldId id="281" r:id="rId10"/>
    <p:sldId id="265" r:id="rId11"/>
    <p:sldId id="282" r:id="rId12"/>
    <p:sldId id="285" r:id="rId13"/>
    <p:sldId id="286" r:id="rId14"/>
    <p:sldId id="287" r:id="rId15"/>
    <p:sldId id="288" r:id="rId16"/>
    <p:sldId id="284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CC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745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5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E832-3834-4DA1-A98B-F07EFF7D9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4ECDD-6697-4670-8028-57DDC15665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2A475-1DEA-4B1A-9606-7D018B3AC0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4F0C-AC6C-4BBA-B261-5455F651A8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B09B-537D-4DDF-B156-FB219F3D8C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ABB14-2576-4AC6-A90D-2AE1BC2E6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D186-CAA7-43BA-AF39-109960DE2E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2D81-3793-4B86-B39A-F604F4636A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78CE-84BD-45D2-93BF-8E470F13E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3A1A-DA85-405F-9101-5FF2BF8FA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CE50-2E9E-486D-BDED-533E5EBAE3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638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639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640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640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640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640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0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0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640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0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1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641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1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1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641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3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43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43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9EF0B5-D038-467C-B3E8-2943A0D359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%20-%20&#1089;&#1091;&#1087;&#1077;&#1088;%20&#1087;&#1077;&#1089;&#1085;&#1103;%20&#1087;&#1088;&#1086;%20&#1085;&#1072;&#1096;&#1091;%20-%20&#1057;&#1045;&#1052;&#1068;&#1070;!!!!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88913"/>
            <a:ext cx="7418387" cy="230398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Ребёнок учится тому,</a:t>
            </a:r>
            <a:br>
              <a:rPr lang="ru-RU" dirty="0" smtClean="0"/>
            </a:br>
            <a:r>
              <a:rPr lang="ru-RU" dirty="0" smtClean="0"/>
              <a:t>Что видит у себя в дому,</a:t>
            </a:r>
            <a:br>
              <a:rPr lang="ru-RU" dirty="0" smtClean="0"/>
            </a:br>
            <a:r>
              <a:rPr lang="ru-RU" dirty="0" smtClean="0"/>
              <a:t>Родители пример тому!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2564905"/>
            <a:ext cx="6146800" cy="720080"/>
          </a:xfrm>
        </p:spPr>
        <p:txBody>
          <a:bodyPr/>
          <a:lstStyle/>
          <a:p>
            <a:pPr eaLnBrk="1" hangingPunct="1">
              <a:defRPr/>
            </a:pPr>
            <a:r>
              <a:rPr lang="ru-RU" b="0" i="1" dirty="0" smtClean="0"/>
              <a:t>Себастьян Бранта 15 век</a:t>
            </a:r>
          </a:p>
        </p:txBody>
      </p:sp>
      <p:pic>
        <p:nvPicPr>
          <p:cNvPr id="5" name="Рисунок 4" descr="DSC01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84984"/>
            <a:ext cx="7416824" cy="332654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42486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i="1" dirty="0">
                <a:latin typeface="+mn-lt"/>
              </a:rPr>
              <a:t>Давным-давно, в одной восточной стране жила семья — мать, отец, маленький сын и дедушка. Дедушка был уже очень старенький и доставлял всем много хлопот, куда больше, чем ребенок. То опрокинет на себя еду, то откроет калитку в огород, и козы там все вытопчут, то чуть дом не подожжет, стараясь развести огонь в очаге</a:t>
            </a:r>
            <a:r>
              <a:rPr lang="ru-RU" sz="2600" i="1" dirty="0" smtClean="0">
                <a:latin typeface="+mn-lt"/>
              </a:rPr>
              <a:t>.       </a:t>
            </a:r>
            <a:r>
              <a:rPr lang="ru-RU" sz="2600" i="1" dirty="0">
                <a:latin typeface="+mn-lt"/>
              </a:rPr>
              <a:t>И вот однажды жена говорит мужу:</a:t>
            </a:r>
          </a:p>
          <a:p>
            <a:pPr algn="just"/>
            <a:r>
              <a:rPr lang="ru-RU" sz="2600" i="1" dirty="0">
                <a:latin typeface="+mn-lt"/>
              </a:rPr>
              <a:t> «Нам стало слишком трудно жить вместе. Старик выжил  из ума и совсем ничего не понимает. Посади его в корзину, отнеси подальше в лес и оставь там». Муж уже хотел было идти за корзиной, как услышал слова сына:</a:t>
            </a:r>
          </a:p>
          <a:p>
            <a:pPr algn="just"/>
            <a:r>
              <a:rPr lang="ru-RU" sz="2600" i="1" dirty="0">
                <a:latin typeface="+mn-lt"/>
              </a:rPr>
              <a:t> «Папа, когда оставишь дедушку в лесу, не забудь принести корзину обратно домой!» </a:t>
            </a:r>
          </a:p>
          <a:p>
            <a:pPr algn="just"/>
            <a:r>
              <a:rPr lang="ru-RU" sz="2600" i="1" dirty="0">
                <a:latin typeface="+mn-lt"/>
              </a:rPr>
              <a:t> «Зачем?»   «А когда Вы с мамой состаритесь, она понадобиться мне, чтобы отнести ВАС в лес».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о семейном воспитании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«</a:t>
            </a:r>
            <a:r>
              <a:rPr lang="ru-RU" sz="2800" i="1" dirty="0" smtClean="0"/>
              <a:t>От яблоньки яблочко, а от ели шишка»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«Каков корень, таков и отпрыск».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«От худого семени не жди доброго племени»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«От доброго дерева добрый и плод»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«От осинки не родятся апельсинки»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«Каково дерево, таков и клин, каков батька, таков и сын»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«Что посеяно, то и вырастет»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«Яблоко от яблоньки не далеко падает»</a:t>
            </a:r>
            <a:endParaRPr lang="ru-RU" sz="2800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sz="2800" i="1" dirty="0" smtClean="0">
                <a:latin typeface="+mn-lt"/>
                <a:cs typeface="Times New Roman" pitchFamily="18" charset="0"/>
              </a:rPr>
              <a:t>Ребёнок, что тесто,  как замесил, так и выросло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+mn-lt"/>
                <a:cs typeface="Times New Roman" pitchFamily="18" charset="0"/>
              </a:rPr>
              <a:t> Пороки ребёнка не рождаются, а воспитываются.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+mn-lt"/>
                <a:cs typeface="Times New Roman" pitchFamily="18" charset="0"/>
              </a:rPr>
              <a:t> Верная указка не кулак, а ласка.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+mn-lt"/>
                <a:cs typeface="Times New Roman" pitchFamily="18" charset="0"/>
              </a:rPr>
              <a:t> Хорошему надо учиться три года, а плохому и часа хватит.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+mn-lt"/>
                <a:cs typeface="Times New Roman" pitchFamily="18" charset="0"/>
              </a:rPr>
              <a:t>Занянченый</a:t>
            </a:r>
            <a:r>
              <a:rPr lang="ru-RU" sz="2800" i="1" dirty="0" smtClean="0">
                <a:latin typeface="+mn-lt"/>
                <a:cs typeface="Times New Roman" pitchFamily="18" charset="0"/>
              </a:rPr>
              <a:t> сын всегда шатун.</a:t>
            </a:r>
            <a:endParaRPr lang="ru-RU" sz="2800" i="1" dirty="0">
              <a:latin typeface="+mn-lt"/>
              <a:cs typeface="Times New Roman" pitchFamily="18" charset="0"/>
            </a:endParaRPr>
          </a:p>
        </p:txBody>
      </p:sp>
      <p:pic>
        <p:nvPicPr>
          <p:cNvPr id="6" name="Рисунок 5" descr="090ba7f732cddf112c2819f76d1cdd2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5608" y="2924944"/>
            <a:ext cx="3528392" cy="3674864"/>
          </a:xfrm>
          <a:prstGeom prst="rect">
            <a:avLst/>
          </a:prstGeom>
        </p:spPr>
      </p:pic>
      <p:pic>
        <p:nvPicPr>
          <p:cNvPr id="7" name="Рисунок 6" descr="320051_w640_h640_9f94152f9dc28502dbdbd202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3724275" cy="320570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332656"/>
            <a:ext cx="8243887" cy="1296144"/>
          </a:xfrm>
        </p:spPr>
        <p:txBody>
          <a:bodyPr/>
          <a:lstStyle/>
          <a:p>
            <a:r>
              <a:rPr lang="ru-RU" b="1" cap="small" dirty="0" smtClean="0"/>
              <a:t>Тест «</a:t>
            </a:r>
            <a:r>
              <a:rPr lang="ru-RU" b="1" dirty="0" smtClean="0"/>
              <a:t> Искусство </a:t>
            </a:r>
            <a:r>
              <a:rPr lang="ru-RU" b="1" cap="small" dirty="0" smtClean="0"/>
              <a:t>воспитания»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3156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Считаете ли вы, что в вашей семье есть взаимопонимание с детьми?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 Говорят ли с вами дети по душам, советуются ли по личным делам?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Интересуются ли они вашей работой?</a:t>
            </a:r>
          </a:p>
          <a:p>
            <a:pPr>
              <a:buNone/>
            </a:pPr>
            <a:r>
              <a:rPr lang="ru-RU" sz="2800" i="1" dirty="0" smtClean="0"/>
              <a:t>4.   Знаете ли вы друзей ваших детей?</a:t>
            </a:r>
          </a:p>
          <a:p>
            <a:pPr>
              <a:buNone/>
            </a:pPr>
            <a:r>
              <a:rPr lang="ru-RU" sz="2800" i="1" dirty="0" smtClean="0"/>
              <a:t>5.    Участвуют ли дети вместе с вами в хозяйственных заботах?</a:t>
            </a:r>
          </a:p>
          <a:p>
            <a:pPr>
              <a:buNone/>
            </a:pPr>
            <a:r>
              <a:rPr lang="ru-RU" sz="2800" i="1" dirty="0" smtClean="0"/>
              <a:t>6.   Проверяете ли вы, как они учат урок</a:t>
            </a:r>
            <a:r>
              <a:rPr lang="ru-RU" sz="2800" i="1" u="sng" dirty="0" smtClean="0"/>
              <a:t>и?</a:t>
            </a:r>
          </a:p>
          <a:p>
            <a:pPr>
              <a:buNone/>
            </a:pPr>
            <a:r>
              <a:rPr lang="ru-RU" sz="2800" i="1" dirty="0" smtClean="0"/>
              <a:t>7.   Есть ли у вас общие занятия и увлечения?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7544" y="258303"/>
            <a:ext cx="83529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</a:tabLst>
            </a:pP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8.      Участвуют ли дети в подготовке к семейным праздникам</a:t>
            </a: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cs typeface="Arial" pitchFamily="34" charset="0"/>
              </a:rPr>
              <a:t> 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9.      А в детские праздники - предпочитают ли ребята,   чтобы вы были с ними, или хотят проводить их без взрослых?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10.   Обсуждаете ли вы с детьми прочитанные книги?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11.    А телевизионные передачи и фильмы?	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12     .Бываете ли вместе в театрах, музеях, на выставках и концертах?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13.   Участвуете ли вместе с детьми в прогулках, туристических походах</a:t>
            </a:r>
            <a:endParaRPr kumimoji="0" lang="ru-RU" sz="2800" b="0" i="1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Ключ к тесту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sz="2400" i="1" dirty="0" smtClean="0"/>
              <a:t>Да» - 2 балла.</a:t>
            </a:r>
          </a:p>
          <a:p>
            <a:pPr>
              <a:buNone/>
            </a:pPr>
            <a:r>
              <a:rPr lang="ru-RU" sz="2400" i="1" dirty="0" smtClean="0"/>
              <a:t>«Отчасти, иногда» - 1 балл.</a:t>
            </a:r>
          </a:p>
          <a:p>
            <a:pPr>
              <a:buNone/>
            </a:pPr>
            <a:r>
              <a:rPr lang="ru-RU" sz="2400" i="1" dirty="0" smtClean="0"/>
              <a:t>«Нет»-0 баллов.</a:t>
            </a:r>
          </a:p>
          <a:p>
            <a:pPr algn="just">
              <a:buNone/>
            </a:pPr>
            <a:r>
              <a:rPr lang="ru-RU" sz="2400" i="1" dirty="0" smtClean="0"/>
              <a:t>Более 20 баллов - ваши отношения с детьми можно считать благопо­лучными.</a:t>
            </a:r>
          </a:p>
          <a:p>
            <a:pPr algn="just">
              <a:buNone/>
            </a:pPr>
            <a:r>
              <a:rPr lang="ru-RU" sz="2400" i="1" dirty="0" smtClean="0"/>
              <a:t>От 10 до 20 баллов - отношения можно оценить как удовлетворительные, но недостаточно. Вам следует подумать, как они должны быть улучшены и чем дополнены.</a:t>
            </a:r>
          </a:p>
          <a:p>
            <a:pPr algn="just">
              <a:buNone/>
            </a:pPr>
            <a:r>
              <a:rPr lang="ru-RU" sz="2400" i="1" dirty="0" smtClean="0"/>
              <a:t>Менее 10 баллов - ваши контакты с детьми явно недостаточны. Необхо­димо принять срочные меры для их улучшения.</a:t>
            </a:r>
          </a:p>
          <a:p>
            <a:pPr>
              <a:buNone/>
            </a:pPr>
            <a:r>
              <a:rPr lang="ru-RU" sz="2400" i="1" dirty="0" smtClean="0"/>
              <a:t> </a:t>
            </a:r>
          </a:p>
          <a:p>
            <a:endParaRPr lang="ru-RU" sz="2400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39752" y="529745"/>
            <a:ext cx="680424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Покинут счастьем будет тот,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кого ребёнком плохо воспитали,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Побег зелёный выпрямить легко,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сухую ветвь один огонь исправит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Отец-и-сы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2486026"/>
            <a:ext cx="2124000" cy="3249715"/>
          </a:xfrm>
          <a:prstGeom prst="rect">
            <a:avLst/>
          </a:prstGeom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1076325" cy="1428750"/>
          </a:xfrm>
          <a:prstGeom prst="rect">
            <a:avLst/>
          </a:prstGeom>
        </p:spPr>
      </p:pic>
      <p:pic>
        <p:nvPicPr>
          <p:cNvPr id="8" name="Рисунок 7" descr="1202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636912"/>
            <a:ext cx="2664000" cy="3996000"/>
          </a:xfrm>
          <a:prstGeom prst="rect">
            <a:avLst/>
          </a:prstGeom>
        </p:spPr>
      </p:pic>
      <p:pic>
        <p:nvPicPr>
          <p:cNvPr id="12" name="Рисунок 11" descr="6cde6451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000" y="2564904"/>
            <a:ext cx="2124000" cy="299155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/>
              <a:t>Детей учит то, что  их окружает…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algn="just"/>
            <a:r>
              <a:rPr lang="ru-RU" sz="2800" b="1" dirty="0" smtClean="0"/>
              <a:t>Если</a:t>
            </a:r>
            <a:r>
              <a:rPr lang="ru-RU" sz="2800" dirty="0" smtClean="0"/>
              <a:t> ребенка часто критикуют </a:t>
            </a:r>
            <a:r>
              <a:rPr lang="ru-RU" sz="2800" i="1" dirty="0" smtClean="0"/>
              <a:t>- </a:t>
            </a:r>
            <a:r>
              <a:rPr lang="ru-RU" sz="2800" dirty="0" smtClean="0"/>
              <a:t>он учится осуждать.</a:t>
            </a:r>
          </a:p>
          <a:p>
            <a:pPr algn="just"/>
            <a:r>
              <a:rPr lang="ru-RU" sz="2800" b="1" dirty="0" smtClean="0"/>
              <a:t>Если </a:t>
            </a:r>
            <a:r>
              <a:rPr lang="ru-RU" sz="2800" dirty="0" smtClean="0"/>
              <a:t>ребенку часто демонстрируют враждебность - он учится драться.</a:t>
            </a:r>
          </a:p>
          <a:p>
            <a:pPr algn="just"/>
            <a:r>
              <a:rPr lang="ru-RU" sz="2800" b="1" dirty="0" smtClean="0"/>
              <a:t>Если </a:t>
            </a:r>
            <a:r>
              <a:rPr lang="ru-RU" sz="2800" dirty="0" smtClean="0"/>
              <a:t> ребенка часто  высмеивают  -  он  учится  быть робким.</a:t>
            </a:r>
          </a:p>
          <a:p>
            <a:pPr algn="just"/>
            <a:r>
              <a:rPr lang="ru-RU" sz="2800" b="1" dirty="0" smtClean="0"/>
              <a:t>Если </a:t>
            </a:r>
            <a:r>
              <a:rPr lang="ru-RU" sz="2800" dirty="0" smtClean="0"/>
              <a:t>ребенка часто позорят - он учится чувствовать себя виноватым.</a:t>
            </a:r>
          </a:p>
          <a:p>
            <a:pPr algn="just"/>
            <a:r>
              <a:rPr lang="ru-RU" sz="2800" b="1" dirty="0" smtClean="0"/>
              <a:t>Если </a:t>
            </a:r>
            <a:r>
              <a:rPr lang="ru-RU" sz="2800" dirty="0" smtClean="0"/>
              <a:t>к ребенку часто бывают снисходительны - он учится быть терпеливым</a:t>
            </a:r>
          </a:p>
        </p:txBody>
      </p:sp>
      <p:pic>
        <p:nvPicPr>
          <p:cNvPr id="4" name="Рисунок 3" descr="3958.l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692696"/>
            <a:ext cx="1304925" cy="8858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620712"/>
            <a:ext cx="8229600" cy="4752503"/>
          </a:xfrm>
        </p:spPr>
        <p:txBody>
          <a:bodyPr/>
          <a:lstStyle/>
          <a:p>
            <a:r>
              <a:rPr lang="ru-RU" sz="2400" b="1" dirty="0" smtClean="0"/>
              <a:t>Если </a:t>
            </a:r>
            <a:r>
              <a:rPr lang="ru-RU" sz="2400" dirty="0" smtClean="0"/>
              <a:t>  ребенка   часто    подбадривают   -   он    учится уверенности в себе.</a:t>
            </a:r>
          </a:p>
          <a:p>
            <a:r>
              <a:rPr lang="ru-RU" sz="2400" b="1" dirty="0" smtClean="0"/>
              <a:t>Если</a:t>
            </a:r>
            <a:r>
              <a:rPr lang="ru-RU" sz="2400" dirty="0" smtClean="0"/>
              <a:t> ребенка часто хвалят - он учится оценивать.</a:t>
            </a:r>
          </a:p>
          <a:p>
            <a:r>
              <a:rPr lang="ru-RU" sz="2400" b="1" dirty="0" smtClean="0"/>
              <a:t>Если</a:t>
            </a:r>
            <a:r>
              <a:rPr lang="ru-RU" sz="2400" dirty="0" smtClean="0"/>
              <a:t>    с    ребенком    обычно    честны    -   он    учится справедливости.</a:t>
            </a:r>
          </a:p>
          <a:p>
            <a:r>
              <a:rPr lang="ru-RU" sz="2400" b="1" dirty="0" smtClean="0"/>
              <a:t>Если </a:t>
            </a:r>
            <a:r>
              <a:rPr lang="ru-RU" sz="2400" dirty="0" smtClean="0"/>
              <a:t>ребенок  живет  с  чувством  безопасности - он учится верить.</a:t>
            </a:r>
          </a:p>
          <a:p>
            <a:r>
              <a:rPr lang="ru-RU" sz="2400" b="1" dirty="0" smtClean="0"/>
              <a:t>Если </a:t>
            </a:r>
            <a:r>
              <a:rPr lang="ru-RU" sz="2400" dirty="0" smtClean="0"/>
              <a:t>ребенка часто одобряют - он учится хорошо к себе относиться.</a:t>
            </a:r>
          </a:p>
          <a:p>
            <a:r>
              <a:rPr lang="ru-RU" sz="2400" b="1" dirty="0" smtClean="0"/>
              <a:t>Если </a:t>
            </a:r>
            <a:r>
              <a:rPr lang="ru-RU" sz="2400" dirty="0" smtClean="0"/>
              <a:t>ребенок живет в атмосфере дружбы и чувствует себя нужным — он учится находить в этом мире любовь</a:t>
            </a:r>
          </a:p>
          <a:p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5702076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4781178"/>
            <a:ext cx="1076325" cy="207682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620688"/>
            <a:ext cx="7561263" cy="4968875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496300" cy="6264994"/>
          </a:xfrm>
        </p:spPr>
        <p:txBody>
          <a:bodyPr/>
          <a:lstStyle/>
          <a:p>
            <a:pPr algn="just" eaLnBrk="1" hangingPunct="1">
              <a:buFontTx/>
              <a:buNone/>
              <a:tabLst>
                <a:tab pos="177800" algn="l"/>
              </a:tabLst>
            </a:pPr>
            <a:r>
              <a:rPr lang="ru-RU" sz="2400" dirty="0" smtClean="0"/>
              <a:t>          </a:t>
            </a:r>
            <a:r>
              <a:rPr lang="ru-RU" sz="2400" i="1" dirty="0" smtClean="0"/>
              <a:t>Семья играет важную роль в формировании личности человека. </a:t>
            </a:r>
            <a:r>
              <a:rPr lang="ru-RU" sz="2400" b="1" i="1" dirty="0" smtClean="0"/>
              <a:t>Родители - первые воспитатели и учителя ребёнка.</a:t>
            </a:r>
            <a:r>
              <a:rPr lang="ru-RU" sz="2400" i="1" dirty="0" smtClean="0"/>
              <a:t> В </a:t>
            </a:r>
            <a:r>
              <a:rPr lang="ru-RU" sz="2400" i="1" dirty="0" smtClean="0">
                <a:ea typeface="Verdana" pitchFamily="34" charset="0"/>
                <a:cs typeface="Verdana" pitchFamily="34" charset="0"/>
              </a:rPr>
              <a:t>повседневном</a:t>
            </a:r>
            <a:r>
              <a:rPr lang="ru-RU" sz="2400" i="1" dirty="0" smtClean="0"/>
              <a:t> общении с родителями он учится познавать мир, подражает взрослым, приобретает жизненный опыт, усваивает нормы поведения. </a:t>
            </a:r>
            <a:r>
              <a:rPr lang="ru-RU" sz="2400" b="1" i="1" dirty="0" smtClean="0"/>
              <a:t>Семья - школа чувств</a:t>
            </a:r>
            <a:r>
              <a:rPr lang="ru-RU" sz="2400" i="1" dirty="0" smtClean="0"/>
              <a:t>. Наблюдая за отношением взрослых, их эмоциональными реакциями и ощущая на себе многообразие проявлений чувств близких ему людей, ребёнок приобретает нравственно-эмоциональный опыт.           Важно, какие эмоциональные впечатления он получает в детстве - положительные или отрицательные; какие проявления взрослых наблюдает: заботу, доброту, сердечность, приветливые лица, спокойный тон, юмор или суету, взвинченность, ворчливость, зависть, мелочность, хмурые лица. Всё это своеобразная азбука чувств, первый кирпичик в будущем становлении личности человека.</a:t>
            </a:r>
            <a:endParaRPr lang="ru-RU" sz="2400" b="1" i="1" dirty="0" smtClean="0">
              <a:solidFill>
                <a:srgbClr val="FF6600"/>
              </a:solidFill>
              <a:latin typeface="Bookman Old Style" pitchFamily="18" charset="0"/>
            </a:endParaRP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61198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23109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Ребенок учится тому,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Что видит у себя в дому: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Родители пример ему.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Теперь вести себя прилично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Не в моде стало, и обычно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 женский пол, себя позоря,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Стал сквернословить в разговоре.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Мужья – пример для жен своих,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 дети учатся у них.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Коль видят нас и слышат дети,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Мы за дела свои в ответе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 за слова: легко толкнуть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Детей на нехороший путь.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Держи в приличии свой дом,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Чтобы не каяться потом.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7" name="Рисунок 6" descr="110.png"/>
          <p:cNvPicPr>
            <a:picLocks noChangeAspect="1"/>
          </p:cNvPicPr>
          <p:nvPr/>
        </p:nvPicPr>
        <p:blipFill>
          <a:blip r:embed="rId3" cstate="print"/>
          <a:srcRect l="8275" r="36900" b="43559"/>
          <a:stretch>
            <a:fillRect/>
          </a:stretch>
        </p:blipFill>
        <p:spPr>
          <a:xfrm>
            <a:off x="251524" y="5201820"/>
            <a:ext cx="2903481" cy="1260000"/>
          </a:xfrm>
          <a:prstGeom prst="rect">
            <a:avLst/>
          </a:prstGeom>
        </p:spPr>
      </p:pic>
      <p:pic>
        <p:nvPicPr>
          <p:cNvPr id="9" name="Рисунок 8" descr="hero1_610_320_80_s_c1.jpg"/>
          <p:cNvPicPr>
            <a:picLocks noChangeAspect="1"/>
          </p:cNvPicPr>
          <p:nvPr/>
        </p:nvPicPr>
        <p:blipFill>
          <a:blip r:embed="rId4" cstate="print"/>
          <a:srcRect b="12201"/>
          <a:stretch>
            <a:fillRect/>
          </a:stretch>
        </p:blipFill>
        <p:spPr>
          <a:xfrm>
            <a:off x="323528" y="188661"/>
            <a:ext cx="2772000" cy="1276754"/>
          </a:xfrm>
          <a:prstGeom prst="rect">
            <a:avLst/>
          </a:prstGeom>
        </p:spPr>
      </p:pic>
      <p:pic>
        <p:nvPicPr>
          <p:cNvPr id="16" name="Рисунок 15" descr="smile.jpg"/>
          <p:cNvPicPr>
            <a:picLocks noChangeAspect="1"/>
          </p:cNvPicPr>
          <p:nvPr/>
        </p:nvPicPr>
        <p:blipFill>
          <a:blip r:embed="rId5" cstate="print"/>
          <a:srcRect l="10800" t="12143" r="9401" b="9849"/>
          <a:stretch>
            <a:fillRect/>
          </a:stretch>
        </p:blipFill>
        <p:spPr>
          <a:xfrm>
            <a:off x="251520" y="1988840"/>
            <a:ext cx="2052002" cy="2448000"/>
          </a:xfrm>
          <a:prstGeom prst="rect">
            <a:avLst/>
          </a:prstGeom>
        </p:spPr>
      </p:pic>
      <p:pic>
        <p:nvPicPr>
          <p:cNvPr id="17" name="1 - супер песня про нашу - СЕМЬЮ!!!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0283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8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картинки семья.jpg"/>
          <p:cNvPicPr>
            <a:picLocks noChangeAspect="1"/>
          </p:cNvPicPr>
          <p:nvPr/>
        </p:nvPicPr>
        <p:blipFill>
          <a:blip r:embed="rId2" cstate="print"/>
          <a:srcRect t="10284" r="18976"/>
          <a:stretch>
            <a:fillRect/>
          </a:stretch>
        </p:blipFill>
        <p:spPr bwMode="auto">
          <a:xfrm rot="671096">
            <a:off x="4736120" y="3690526"/>
            <a:ext cx="389731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А.С.Макаренко пишет:</a:t>
            </a:r>
            <a:endParaRPr lang="ru-RU" dirty="0"/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32400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dirty="0" smtClean="0"/>
              <a:t>        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«Не думайте, что вы воспитываете ребёнка только тогда, когда с ним разговариваете, или поучаете его, или приказываете ему.  Вы воспитываете его в каждый момент Вашей жизни, даже тогда, когда Вас нет дома»</a:t>
            </a:r>
          </a:p>
        </p:txBody>
      </p:sp>
      <p:pic>
        <p:nvPicPr>
          <p:cNvPr id="5125" name="Рисунок 5" descr="1206693225_0210.300x250_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35021">
            <a:off x="390525" y="3846513"/>
            <a:ext cx="311150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43887" cy="1079500"/>
          </a:xfrm>
        </p:spPr>
        <p:txBody>
          <a:bodyPr/>
          <a:lstStyle/>
          <a:p>
            <a:pPr>
              <a:defRPr/>
            </a:pPr>
            <a:r>
              <a:rPr lang="ru-RU" b="1" i="1" dirty="0" smtClean="0"/>
              <a:t>Тест « Какие мы родители?»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8324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i="1" dirty="0" smtClean="0"/>
              <a:t>1. Следите ли вы за статьями в журналах, программами по телевидению и радио на тему воспитания? Читаете ли время от времени книги на эту тему?</a:t>
            </a:r>
          </a:p>
          <a:p>
            <a:pPr algn="just">
              <a:buFontTx/>
              <a:buNone/>
            </a:pPr>
            <a:r>
              <a:rPr lang="ru-RU" sz="2400" i="1" dirty="0" smtClean="0"/>
              <a:t> 2.Единодушны ли вы с вашим супругом в воспитании детей?</a:t>
            </a:r>
          </a:p>
          <a:p>
            <a:pPr algn="just">
              <a:buFontTx/>
              <a:buNone/>
            </a:pPr>
            <a:r>
              <a:rPr lang="ru-RU" sz="2400" i="1" dirty="0" smtClean="0"/>
              <a:t>3.Если ребёнок предлагает вам свою помощь, примите ли вы её, даже если при этом дело может задержаться, а то и вовсе остановиться?</a:t>
            </a:r>
          </a:p>
          <a:p>
            <a:pPr algn="just">
              <a:buFontTx/>
              <a:buNone/>
            </a:pPr>
            <a:r>
              <a:rPr lang="ru-RU" sz="2400" i="1" dirty="0" smtClean="0"/>
              <a:t>4. Ваш ребёнок совершил поступок. Задумаетесь ли вы в таком случае, не является ли его поведение результатом вашего воспитания?</a:t>
            </a:r>
          </a:p>
          <a:p>
            <a:pPr algn="just">
              <a:buFontTx/>
              <a:buNone/>
            </a:pPr>
            <a:r>
              <a:rPr lang="ru-RU" sz="2400" i="1" dirty="0" smtClean="0"/>
              <a:t>5. Считаете ли вы, что последовательность есть один из основных  педагогических принципов?</a:t>
            </a:r>
          </a:p>
          <a:p>
            <a:endParaRPr lang="ru-RU" i="1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60350"/>
            <a:ext cx="8351838" cy="44640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i="1" dirty="0" smtClean="0"/>
              <a:t>6.Сознаёте ли вы, что среда, окружающая ребёнка, оказывает на него существенное влияние?</a:t>
            </a:r>
          </a:p>
          <a:p>
            <a:pPr algn="just">
              <a:buFontTx/>
              <a:buNone/>
            </a:pPr>
            <a:r>
              <a:rPr lang="ru-RU" sz="2400" i="1" dirty="0" smtClean="0"/>
              <a:t>7.Признаёте ли вы, что спорт и физкультура имеют большое значение для гармоничного развития ребёнка?</a:t>
            </a:r>
          </a:p>
          <a:p>
            <a:pPr algn="just">
              <a:buFontTx/>
              <a:buNone/>
            </a:pPr>
            <a:r>
              <a:rPr lang="ru-RU" sz="2400" i="1" dirty="0" smtClean="0"/>
              <a:t>8.Сумеете ли вы не приказать, а попросить о чём- либо своего ребёнка?</a:t>
            </a:r>
          </a:p>
          <a:p>
            <a:pPr algn="just">
              <a:buFontTx/>
              <a:buNone/>
            </a:pPr>
            <a:r>
              <a:rPr lang="ru-RU" sz="2400" i="1" dirty="0" smtClean="0"/>
              <a:t>9 Неприятно ли вам « отделываться» от ребёнка фразой типа: « У меня нет времени» или « Подождите, пока я закончу работу»?</a:t>
            </a:r>
          </a:p>
          <a:p>
            <a:pPr algn="just">
              <a:buFontTx/>
              <a:buNone/>
            </a:pPr>
            <a:r>
              <a:rPr lang="ru-RU" sz="2400" i="1" dirty="0" smtClean="0"/>
              <a:t>10. Используете ли вы форму запрета или приказа только тогда, когда это действительно необходимо?</a:t>
            </a:r>
          </a:p>
          <a:p>
            <a:pPr algn="just">
              <a:buFontTx/>
              <a:buNone/>
            </a:pPr>
            <a:endParaRPr lang="ru-RU" sz="2400" i="1" dirty="0" smtClean="0"/>
          </a:p>
          <a:p>
            <a:pPr algn="just">
              <a:buFontTx/>
              <a:buNone/>
            </a:pPr>
            <a:endParaRPr lang="ru-RU" sz="2400" i="1" dirty="0" smtClean="0"/>
          </a:p>
          <a:p>
            <a:pPr>
              <a:buFontTx/>
              <a:buNone/>
            </a:pPr>
            <a:r>
              <a:rPr lang="ru-RU" sz="2400" i="1" dirty="0" smtClean="0"/>
              <a:t> </a:t>
            </a:r>
          </a:p>
          <a:p>
            <a:pPr eaLnBrk="1" hangingPunct="1">
              <a:buFontTx/>
              <a:buNone/>
            </a:pPr>
            <a:endParaRPr lang="ru-RU" sz="2800" i="1" dirty="0" smtClean="0">
              <a:solidFill>
                <a:srgbClr val="FF6600"/>
              </a:solidFill>
              <a:latin typeface="Bookman Old Style" pitchFamily="18" charset="0"/>
            </a:endParaRPr>
          </a:p>
        </p:txBody>
      </p:sp>
      <p:pic>
        <p:nvPicPr>
          <p:cNvPr id="7171" name="Рисунок 2" descr="i2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5067">
            <a:off x="6261100" y="4791075"/>
            <a:ext cx="2736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 descr="i3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724400"/>
            <a:ext cx="2736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/>
              <a:t>Ключ к тесту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197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i="1" dirty="0" smtClean="0"/>
              <a:t>За каждый положительный ответ припишите себе 2 очка, </a:t>
            </a:r>
          </a:p>
          <a:p>
            <a:pPr>
              <a:buFontTx/>
              <a:buNone/>
            </a:pPr>
            <a:r>
              <a:rPr lang="ru-RU" sz="1800" i="1" dirty="0" smtClean="0"/>
              <a:t>за ответ « иногда» - 1 и за отрицательный -0.</a:t>
            </a:r>
          </a:p>
          <a:p>
            <a:pPr>
              <a:buFontTx/>
              <a:buNone/>
            </a:pPr>
            <a:r>
              <a:rPr lang="ru-RU" sz="1800" i="1" dirty="0" smtClean="0"/>
              <a:t>              Менее 6 очков.</a:t>
            </a:r>
          </a:p>
          <a:p>
            <a:pPr>
              <a:buFontTx/>
              <a:buNone/>
            </a:pPr>
            <a:r>
              <a:rPr lang="ru-RU" sz="1800" i="1" dirty="0" smtClean="0"/>
              <a:t>О настоящем воспитании вы имеете довольно смутное представление.</a:t>
            </a:r>
          </a:p>
          <a:p>
            <a:pPr>
              <a:buFontTx/>
              <a:buNone/>
            </a:pPr>
            <a:r>
              <a:rPr lang="ru-RU" sz="1800" i="1" dirty="0" smtClean="0"/>
              <a:t> И, хотя говорят, что начать никогда не поздно, советуем вам не уповать на эту поговорку и не мешкая заняться повышением своего образования в этой области.</a:t>
            </a:r>
          </a:p>
          <a:p>
            <a:pPr>
              <a:buFontTx/>
              <a:buNone/>
            </a:pPr>
            <a:r>
              <a:rPr lang="ru-RU" sz="1800" i="1" dirty="0" smtClean="0"/>
              <a:t>             От 7 до 14 очков.</a:t>
            </a:r>
          </a:p>
          <a:p>
            <a:pPr>
              <a:buFontTx/>
              <a:buNone/>
            </a:pPr>
            <a:r>
              <a:rPr lang="ru-RU" sz="1800" i="1" dirty="0" smtClean="0"/>
              <a:t>Вы не делаете крупных ошибок в воспитании, но все же кое в чём над собой и своими итогами в этой области вам следовало бы задуматься.</a:t>
            </a:r>
          </a:p>
          <a:p>
            <a:pPr>
              <a:buFontTx/>
              <a:buNone/>
            </a:pPr>
            <a:r>
              <a:rPr lang="ru-RU" sz="1800" i="1" dirty="0" smtClean="0"/>
              <a:t>А начать можно с того, что ближайший выходной полностью посвятить детям, забыв на время приятелей и производственные проблемы.</a:t>
            </a:r>
          </a:p>
          <a:p>
            <a:pPr>
              <a:buFontTx/>
              <a:buNone/>
            </a:pPr>
            <a:r>
              <a:rPr lang="ru-RU" sz="1800" i="1" dirty="0" smtClean="0"/>
              <a:t>И будьте уверены, дети вас полностью за это вознаградят.</a:t>
            </a:r>
          </a:p>
          <a:p>
            <a:pPr>
              <a:buFontTx/>
              <a:buNone/>
            </a:pPr>
            <a:r>
              <a:rPr lang="ru-RU" sz="1800" i="1" dirty="0" smtClean="0"/>
              <a:t>              Более 15 очков.</a:t>
            </a:r>
          </a:p>
          <a:p>
            <a:pPr>
              <a:buFontTx/>
              <a:buNone/>
            </a:pPr>
            <a:r>
              <a:rPr lang="ru-RU" sz="1800" i="1" dirty="0" smtClean="0"/>
              <a:t>Вы вполне справляетесь со своими родительскими обязанностями. И тем не менее не удаётся ли ещё кое-что немного улучшить?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450262" cy="10223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«На что и клад, коли в семье лад»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5113337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        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Ценности моей жизни!</a:t>
            </a:r>
          </a:p>
          <a:p>
            <a:pPr algn="just">
              <a:buFontTx/>
              <a:buNone/>
            </a:pPr>
            <a:r>
              <a:rPr lang="ru-RU" dirty="0" smtClean="0">
                <a:ea typeface="Verdana" pitchFamily="34" charset="0"/>
                <a:cs typeface="Verdana" pitchFamily="34" charset="0"/>
              </a:rPr>
              <a:t>   </a:t>
            </a:r>
            <a:r>
              <a:rPr lang="ru-RU" i="1" dirty="0" smtClean="0">
                <a:ea typeface="Verdana" pitchFamily="34" charset="0"/>
                <a:cs typeface="Verdana" pitchFamily="34" charset="0"/>
              </a:rPr>
              <a:t>Любовь, рукоприкладство, дружба, обида, добрые друзья, взаимопомощь, злость, уважение, жадность, семейные традиции, трудолюбие, лень, уют, тепло, сюрпризы, подарки, родители и дети, алчность, бабушки и внуки, интересные увлечения, дым сигарет, алкоголь, брань, ложь, безделье,  предательство,  хамство</a:t>
            </a:r>
          </a:p>
        </p:txBody>
      </p:sp>
      <p:pic>
        <p:nvPicPr>
          <p:cNvPr id="4" name="Рисунок 3" descr="logo-cve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000" y="5661248"/>
            <a:ext cx="1836000" cy="1008112"/>
          </a:xfrm>
          <a:prstGeom prst="rect">
            <a:avLst/>
          </a:prstGeom>
        </p:spPr>
      </p:pic>
      <p:pic>
        <p:nvPicPr>
          <p:cNvPr id="5" name="Рисунок 4" descr="s12726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05264"/>
            <a:ext cx="1475656" cy="8640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«Коли видят нас и  слышат дети, мы за дела свои в ответе»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Дети – это наши зеркала. Все плохие привычки, которые у нас есть, со временем будут и в наших детях.</a:t>
            </a:r>
          </a:p>
        </p:txBody>
      </p:sp>
      <p:pic>
        <p:nvPicPr>
          <p:cNvPr id="10244" name="Рисунок 3" descr="0917270de3d3c75879ca4b4799d4071b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068638"/>
            <a:ext cx="3995737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i5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21086">
            <a:off x="428625" y="3586163"/>
            <a:ext cx="3527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Притча о корзине и старости.</a:t>
            </a:r>
            <a:endParaRPr lang="ru-RU" dirty="0"/>
          </a:p>
        </p:txBody>
      </p:sp>
      <p:pic>
        <p:nvPicPr>
          <p:cNvPr id="11267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3816350" cy="3240087"/>
          </a:xfrm>
        </p:spPr>
      </p:pic>
      <p:pic>
        <p:nvPicPr>
          <p:cNvPr id="11268" name="Рисунок 5" descr="0c0b6a04a67df789d7e25ab63e737ec2.jpeg"/>
          <p:cNvPicPr>
            <a:picLocks noChangeAspect="1"/>
          </p:cNvPicPr>
          <p:nvPr/>
        </p:nvPicPr>
        <p:blipFill>
          <a:blip r:embed="rId3" cstate="print"/>
          <a:srcRect t="-12782" r="21429" b="16917"/>
          <a:stretch>
            <a:fillRect/>
          </a:stretch>
        </p:blipFill>
        <p:spPr bwMode="auto">
          <a:xfrm>
            <a:off x="4356100" y="2924175"/>
            <a:ext cx="457358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" descr="obzor_korz_bjorn0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797425"/>
            <a:ext cx="23050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cb3e0beab2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341438"/>
            <a:ext cx="2857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962</TotalTime>
  <Words>1256</Words>
  <Application>Microsoft Office PowerPoint</Application>
  <PresentationFormat>Экран (4:3)</PresentationFormat>
  <Paragraphs>109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Шары</vt:lpstr>
      <vt:lpstr>Ребёнок учится тому, Что видит у себя в дому, Родители пример тому!</vt:lpstr>
      <vt:lpstr>Презентация PowerPoint</vt:lpstr>
      <vt:lpstr>А.С.Макаренко пишет:</vt:lpstr>
      <vt:lpstr>Тест « Какие мы родители?» </vt:lpstr>
      <vt:lpstr>Презентация PowerPoint</vt:lpstr>
      <vt:lpstr>Ключ к тесту </vt:lpstr>
      <vt:lpstr>«На что и клад, коли в семье лад»</vt:lpstr>
      <vt:lpstr>«Коли видят нас и  слышат дети, мы за дела свои в ответе»</vt:lpstr>
      <vt:lpstr>Притча о корзине и старости.</vt:lpstr>
      <vt:lpstr>Презентация PowerPoint</vt:lpstr>
      <vt:lpstr>Пословицы о семейном воспитании</vt:lpstr>
      <vt:lpstr>Презентация PowerPoint</vt:lpstr>
      <vt:lpstr>Тест « Искусство воспитания» </vt:lpstr>
      <vt:lpstr>Презентация PowerPoint</vt:lpstr>
      <vt:lpstr>Ключ к тесту </vt:lpstr>
      <vt:lpstr>Презентация PowerPoint</vt:lpstr>
      <vt:lpstr>Детей учит то, что  их окружает…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Мира</dc:creator>
  <cp:lastModifiedBy>BEST</cp:lastModifiedBy>
  <cp:revision>104</cp:revision>
  <dcterms:created xsi:type="dcterms:W3CDTF">2010-03-28T13:07:02Z</dcterms:created>
  <dcterms:modified xsi:type="dcterms:W3CDTF">2014-02-13T08:11:31Z</dcterms:modified>
</cp:coreProperties>
</file>