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0" r:id="rId1"/>
  </p:sldMasterIdLst>
  <p:notesMasterIdLst>
    <p:notesMasterId r:id="rId15"/>
  </p:notesMasterIdLst>
  <p:handoutMasterIdLst>
    <p:handoutMasterId r:id="rId16"/>
  </p:handoutMasterIdLst>
  <p:sldIdLst>
    <p:sldId id="320" r:id="rId2"/>
    <p:sldId id="278" r:id="rId3"/>
    <p:sldId id="318" r:id="rId4"/>
    <p:sldId id="319" r:id="rId5"/>
    <p:sldId id="297" r:id="rId6"/>
    <p:sldId id="298" r:id="rId7"/>
    <p:sldId id="314" r:id="rId8"/>
    <p:sldId id="304" r:id="rId9"/>
    <p:sldId id="303" r:id="rId10"/>
    <p:sldId id="316" r:id="rId11"/>
    <p:sldId id="317" r:id="rId12"/>
    <p:sldId id="302" r:id="rId13"/>
    <p:sldId id="295" r:id="rId14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29FC145-F8B2-4734-A94C-BF75E73645CC}">
          <p14:sldIdLst>
            <p14:sldId id="320"/>
            <p14:sldId id="278"/>
            <p14:sldId id="318"/>
            <p14:sldId id="319"/>
            <p14:sldId id="297"/>
            <p14:sldId id="298"/>
            <p14:sldId id="314"/>
            <p14:sldId id="304"/>
            <p14:sldId id="303"/>
            <p14:sldId id="316"/>
            <p14:sldId id="317"/>
            <p14:sldId id="302"/>
            <p14:sldId id="295"/>
          </p14:sldIdLst>
        </p14:section>
        <p14:section name="Раздел без заголовка" id="{A96CF3D9-8316-4D88-9F11-28865F18B48F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удрявцев Дмитрий Сергеевич" initials="КДС" lastIdx="1" clrIdx="0">
    <p:extLst>
      <p:ext uri="{19B8F6BF-5375-455C-9EA6-DF929625EA0E}">
        <p15:presenceInfo xmlns:p15="http://schemas.microsoft.com/office/powerpoint/2012/main" userId="Кудрявцев Дмитрий Сергеевич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999"/>
    <a:srgbClr val="1E4B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6681" autoAdjust="0"/>
  </p:normalViewPr>
  <p:slideViewPr>
    <p:cSldViewPr snapToGrid="0">
      <p:cViewPr varScale="1">
        <p:scale>
          <a:sx n="106" d="100"/>
          <a:sy n="106" d="100"/>
        </p:scale>
        <p:origin x="420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A1EC87-F485-4DA9-96F1-32027AE5BCA2}" type="doc">
      <dgm:prSet loTypeId="urn:microsoft.com/office/officeart/2005/8/layout/hierarchy4" loCatId="hierarchy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A92783CA-4A31-4B65-94B1-1A7FD0F342BC}">
      <dgm:prSet phldrT="[Текст]" custT="1"/>
      <dgm:spPr/>
      <dgm:t>
        <a:bodyPr/>
        <a:lstStyle/>
        <a:p>
          <a:r>
            <a:rPr lang="ru-RU" sz="2400" dirty="0" smtClean="0"/>
            <a:t>Необходимость использования в ППЭ телефона, для контроля уровня глюкозы, обосновывается следующим документом: </a:t>
          </a:r>
          <a:endParaRPr lang="ru-RU" sz="2400" dirty="0"/>
        </a:p>
      </dgm:t>
    </dgm:pt>
    <dgm:pt modelId="{C11C1509-6765-4138-914C-B6F7436AFD60}" type="parTrans" cxnId="{CA331FA2-3E5E-48FC-ACAE-73F4DB761E2F}">
      <dgm:prSet/>
      <dgm:spPr/>
      <dgm:t>
        <a:bodyPr/>
        <a:lstStyle/>
        <a:p>
          <a:endParaRPr lang="ru-RU"/>
        </a:p>
      </dgm:t>
    </dgm:pt>
    <dgm:pt modelId="{3876612B-8D2B-4CFE-9BA8-103DC1F64621}" type="sibTrans" cxnId="{CA331FA2-3E5E-48FC-ACAE-73F4DB761E2F}">
      <dgm:prSet/>
      <dgm:spPr/>
      <dgm:t>
        <a:bodyPr/>
        <a:lstStyle/>
        <a:p>
          <a:endParaRPr lang="ru-RU"/>
        </a:p>
      </dgm:t>
    </dgm:pt>
    <dgm:pt modelId="{61E2802E-5DB2-4CA0-AB00-06831F9A4079}">
      <dgm:prSet phldrT="[Текст]"/>
      <dgm:spPr/>
      <dgm:t>
        <a:bodyPr/>
        <a:lstStyle/>
        <a:p>
          <a:r>
            <a:rPr lang="ru-RU" b="0" i="0" dirty="0" smtClean="0"/>
            <a:t>Справка об инвалидности с диагнозом "сахарный диабет" (1 типа) - </a:t>
          </a:r>
          <a:r>
            <a:rPr lang="ru-RU" b="1" i="0" dirty="0" smtClean="0"/>
            <a:t>код по МКБ Е10</a:t>
          </a:r>
          <a:r>
            <a:rPr lang="ru-RU" b="0" i="0" dirty="0" smtClean="0"/>
            <a:t>. </a:t>
          </a:r>
        </a:p>
        <a:p>
          <a:r>
            <a:rPr lang="ru-RU" b="0" i="0" dirty="0" smtClean="0"/>
            <a:t>После цифры "10" могут идти любые цифры, уточняющие наличие/отсутствие осложнений.</a:t>
          </a:r>
          <a:endParaRPr lang="ru-RU" dirty="0"/>
        </a:p>
      </dgm:t>
    </dgm:pt>
    <dgm:pt modelId="{558D70BA-67C3-4774-A852-131F56F6A532}" type="parTrans" cxnId="{73421F63-0252-48EC-9F86-F755A974E19B}">
      <dgm:prSet/>
      <dgm:spPr/>
      <dgm:t>
        <a:bodyPr/>
        <a:lstStyle/>
        <a:p>
          <a:endParaRPr lang="ru-RU"/>
        </a:p>
      </dgm:t>
    </dgm:pt>
    <dgm:pt modelId="{96DDB785-A56D-4C3E-A21F-216FC89764A7}" type="sibTrans" cxnId="{73421F63-0252-48EC-9F86-F755A974E19B}">
      <dgm:prSet/>
      <dgm:spPr/>
      <dgm:t>
        <a:bodyPr/>
        <a:lstStyle/>
        <a:p>
          <a:endParaRPr lang="ru-RU"/>
        </a:p>
      </dgm:t>
    </dgm:pt>
    <dgm:pt modelId="{6A0FA77B-423E-46EB-A729-370B2A2B5E92}">
      <dgm:prSet phldrT="[Текст]"/>
      <dgm:spPr/>
      <dgm:t>
        <a:bodyPr/>
        <a:lstStyle/>
        <a:p>
          <a:r>
            <a:rPr lang="ru-RU" b="0" i="0" dirty="0" smtClean="0"/>
            <a:t>Медицинский документ, подтверждающий наличие диагноза "сахарный диабет" (1 типа). Если в справке об инвалидности другой диагноз, то должен предъявить медицинский документ с подтверждением диагноза "сахарный диабет" (1 типа).</a:t>
          </a:r>
          <a:endParaRPr lang="ru-RU" dirty="0"/>
        </a:p>
      </dgm:t>
    </dgm:pt>
    <dgm:pt modelId="{CBBF6505-4472-4011-AFCE-58B353A464A1}" type="parTrans" cxnId="{4052D2F9-CABC-4C67-B9AB-FF38519C4D6F}">
      <dgm:prSet/>
      <dgm:spPr/>
      <dgm:t>
        <a:bodyPr/>
        <a:lstStyle/>
        <a:p>
          <a:endParaRPr lang="ru-RU"/>
        </a:p>
      </dgm:t>
    </dgm:pt>
    <dgm:pt modelId="{5843838F-6149-4BF5-A3DB-EC5D89B30975}" type="sibTrans" cxnId="{4052D2F9-CABC-4C67-B9AB-FF38519C4D6F}">
      <dgm:prSet/>
      <dgm:spPr/>
      <dgm:t>
        <a:bodyPr/>
        <a:lstStyle/>
        <a:p>
          <a:endParaRPr lang="ru-RU"/>
        </a:p>
      </dgm:t>
    </dgm:pt>
    <dgm:pt modelId="{A306121F-636E-4F8B-8584-A36611B2DF3F}" type="pres">
      <dgm:prSet presAssocID="{B0A1EC87-F485-4DA9-96F1-32027AE5BCA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A5D128C-FE0B-458A-9620-37888DAE6F67}" type="pres">
      <dgm:prSet presAssocID="{A92783CA-4A31-4B65-94B1-1A7FD0F342BC}" presName="vertOne" presStyleCnt="0"/>
      <dgm:spPr/>
    </dgm:pt>
    <dgm:pt modelId="{5F608DF5-F553-42AE-804A-3773D89621D4}" type="pres">
      <dgm:prSet presAssocID="{A92783CA-4A31-4B65-94B1-1A7FD0F342BC}" presName="txOne" presStyleLbl="node0" presStyleIdx="0" presStyleCnt="1" custScaleY="56713" custLinFactNeighborX="-518" custLinFactNeighborY="-4952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4A653A1-F12F-475F-8D48-935E8FE4A361}" type="pres">
      <dgm:prSet presAssocID="{A92783CA-4A31-4B65-94B1-1A7FD0F342BC}" presName="parTransOne" presStyleCnt="0"/>
      <dgm:spPr/>
    </dgm:pt>
    <dgm:pt modelId="{BE53F6FD-35A9-47AC-987C-792D835B258D}" type="pres">
      <dgm:prSet presAssocID="{A92783CA-4A31-4B65-94B1-1A7FD0F342BC}" presName="horzOne" presStyleCnt="0"/>
      <dgm:spPr/>
    </dgm:pt>
    <dgm:pt modelId="{B08E9CE4-8240-4CAD-A8FB-4F9AD7B97586}" type="pres">
      <dgm:prSet presAssocID="{61E2802E-5DB2-4CA0-AB00-06831F9A4079}" presName="vertTwo" presStyleCnt="0"/>
      <dgm:spPr/>
    </dgm:pt>
    <dgm:pt modelId="{0138A80F-7E37-4A76-A364-D383A9DC1AB2}" type="pres">
      <dgm:prSet presAssocID="{61E2802E-5DB2-4CA0-AB00-06831F9A4079}" presName="txTwo" presStyleLbl="node2" presStyleIdx="0" presStyleCnt="2" custScaleX="90295" custScaleY="11495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412EF17-107D-493C-B82F-ECEE9E2957BC}" type="pres">
      <dgm:prSet presAssocID="{61E2802E-5DB2-4CA0-AB00-06831F9A4079}" presName="horzTwo" presStyleCnt="0"/>
      <dgm:spPr/>
    </dgm:pt>
    <dgm:pt modelId="{B0042AE2-811B-4C48-93BF-86AA9BF37F9A}" type="pres">
      <dgm:prSet presAssocID="{96DDB785-A56D-4C3E-A21F-216FC89764A7}" presName="sibSpaceTwo" presStyleCnt="0"/>
      <dgm:spPr/>
    </dgm:pt>
    <dgm:pt modelId="{750E4CBC-7E61-4311-A5A1-7C2D15367E3A}" type="pres">
      <dgm:prSet presAssocID="{6A0FA77B-423E-46EB-A729-370B2A2B5E92}" presName="vertTwo" presStyleCnt="0"/>
      <dgm:spPr/>
    </dgm:pt>
    <dgm:pt modelId="{B5D172EC-A0BA-4C1D-8C68-5CC359B5507B}" type="pres">
      <dgm:prSet presAssocID="{6A0FA77B-423E-46EB-A729-370B2A2B5E92}" presName="txTwo" presStyleLbl="node2" presStyleIdx="1" presStyleCnt="2" custScaleX="106704" custScaleY="11141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184BCD5-5AA4-4921-BF12-3868E4A215B8}" type="pres">
      <dgm:prSet presAssocID="{6A0FA77B-423E-46EB-A729-370B2A2B5E92}" presName="horzTwo" presStyleCnt="0"/>
      <dgm:spPr/>
    </dgm:pt>
  </dgm:ptLst>
  <dgm:cxnLst>
    <dgm:cxn modelId="{40543C8E-E0D5-4D82-8D2D-5D830F132C0A}" type="presOf" srcId="{B0A1EC87-F485-4DA9-96F1-32027AE5BCA2}" destId="{A306121F-636E-4F8B-8584-A36611B2DF3F}" srcOrd="0" destOrd="0" presId="urn:microsoft.com/office/officeart/2005/8/layout/hierarchy4"/>
    <dgm:cxn modelId="{4052D2F9-CABC-4C67-B9AB-FF38519C4D6F}" srcId="{A92783CA-4A31-4B65-94B1-1A7FD0F342BC}" destId="{6A0FA77B-423E-46EB-A729-370B2A2B5E92}" srcOrd="1" destOrd="0" parTransId="{CBBF6505-4472-4011-AFCE-58B353A464A1}" sibTransId="{5843838F-6149-4BF5-A3DB-EC5D89B30975}"/>
    <dgm:cxn modelId="{73421F63-0252-48EC-9F86-F755A974E19B}" srcId="{A92783CA-4A31-4B65-94B1-1A7FD0F342BC}" destId="{61E2802E-5DB2-4CA0-AB00-06831F9A4079}" srcOrd="0" destOrd="0" parTransId="{558D70BA-67C3-4774-A852-131F56F6A532}" sibTransId="{96DDB785-A56D-4C3E-A21F-216FC89764A7}"/>
    <dgm:cxn modelId="{8E621B66-A6A5-44BB-AD87-834D94802C2A}" type="presOf" srcId="{6A0FA77B-423E-46EB-A729-370B2A2B5E92}" destId="{B5D172EC-A0BA-4C1D-8C68-5CC359B5507B}" srcOrd="0" destOrd="0" presId="urn:microsoft.com/office/officeart/2005/8/layout/hierarchy4"/>
    <dgm:cxn modelId="{CAFF7B9B-6629-48B8-9F60-D3B0D88E2979}" type="presOf" srcId="{A92783CA-4A31-4B65-94B1-1A7FD0F342BC}" destId="{5F608DF5-F553-42AE-804A-3773D89621D4}" srcOrd="0" destOrd="0" presId="urn:microsoft.com/office/officeart/2005/8/layout/hierarchy4"/>
    <dgm:cxn modelId="{CA331FA2-3E5E-48FC-ACAE-73F4DB761E2F}" srcId="{B0A1EC87-F485-4DA9-96F1-32027AE5BCA2}" destId="{A92783CA-4A31-4B65-94B1-1A7FD0F342BC}" srcOrd="0" destOrd="0" parTransId="{C11C1509-6765-4138-914C-B6F7436AFD60}" sibTransId="{3876612B-8D2B-4CFE-9BA8-103DC1F64621}"/>
    <dgm:cxn modelId="{B253234B-CD79-4686-B743-69EF0CE5C5BF}" type="presOf" srcId="{61E2802E-5DB2-4CA0-AB00-06831F9A4079}" destId="{0138A80F-7E37-4A76-A364-D383A9DC1AB2}" srcOrd="0" destOrd="0" presId="urn:microsoft.com/office/officeart/2005/8/layout/hierarchy4"/>
    <dgm:cxn modelId="{7313F02C-4E42-4B97-B3AB-8F72D3CD1CB1}" type="presParOf" srcId="{A306121F-636E-4F8B-8584-A36611B2DF3F}" destId="{1A5D128C-FE0B-458A-9620-37888DAE6F67}" srcOrd="0" destOrd="0" presId="urn:microsoft.com/office/officeart/2005/8/layout/hierarchy4"/>
    <dgm:cxn modelId="{C70C257B-0626-4C80-BCFA-36012E2759F2}" type="presParOf" srcId="{1A5D128C-FE0B-458A-9620-37888DAE6F67}" destId="{5F608DF5-F553-42AE-804A-3773D89621D4}" srcOrd="0" destOrd="0" presId="urn:microsoft.com/office/officeart/2005/8/layout/hierarchy4"/>
    <dgm:cxn modelId="{B452285B-4671-4569-AF3A-4B67B9233761}" type="presParOf" srcId="{1A5D128C-FE0B-458A-9620-37888DAE6F67}" destId="{04A653A1-F12F-475F-8D48-935E8FE4A361}" srcOrd="1" destOrd="0" presId="urn:microsoft.com/office/officeart/2005/8/layout/hierarchy4"/>
    <dgm:cxn modelId="{5B0F4687-FFE6-4423-A3B5-DB699D2AC7E7}" type="presParOf" srcId="{1A5D128C-FE0B-458A-9620-37888DAE6F67}" destId="{BE53F6FD-35A9-47AC-987C-792D835B258D}" srcOrd="2" destOrd="0" presId="urn:microsoft.com/office/officeart/2005/8/layout/hierarchy4"/>
    <dgm:cxn modelId="{59541D42-61B8-42A4-B8B5-D9835F2121DA}" type="presParOf" srcId="{BE53F6FD-35A9-47AC-987C-792D835B258D}" destId="{B08E9CE4-8240-4CAD-A8FB-4F9AD7B97586}" srcOrd="0" destOrd="0" presId="urn:microsoft.com/office/officeart/2005/8/layout/hierarchy4"/>
    <dgm:cxn modelId="{C6C03EDE-1FF1-4FC3-8004-211B60C7903E}" type="presParOf" srcId="{B08E9CE4-8240-4CAD-A8FB-4F9AD7B97586}" destId="{0138A80F-7E37-4A76-A364-D383A9DC1AB2}" srcOrd="0" destOrd="0" presId="urn:microsoft.com/office/officeart/2005/8/layout/hierarchy4"/>
    <dgm:cxn modelId="{1A757037-6D2F-4240-BE3D-6B606AD79D85}" type="presParOf" srcId="{B08E9CE4-8240-4CAD-A8FB-4F9AD7B97586}" destId="{2412EF17-107D-493C-B82F-ECEE9E2957BC}" srcOrd="1" destOrd="0" presId="urn:microsoft.com/office/officeart/2005/8/layout/hierarchy4"/>
    <dgm:cxn modelId="{BA5126EF-2D00-44EF-AA6D-E413196247E6}" type="presParOf" srcId="{BE53F6FD-35A9-47AC-987C-792D835B258D}" destId="{B0042AE2-811B-4C48-93BF-86AA9BF37F9A}" srcOrd="1" destOrd="0" presId="urn:microsoft.com/office/officeart/2005/8/layout/hierarchy4"/>
    <dgm:cxn modelId="{8EEF8E76-A72F-48FF-91B4-C6DADE8A99FA}" type="presParOf" srcId="{BE53F6FD-35A9-47AC-987C-792D835B258D}" destId="{750E4CBC-7E61-4311-A5A1-7C2D15367E3A}" srcOrd="2" destOrd="0" presId="urn:microsoft.com/office/officeart/2005/8/layout/hierarchy4"/>
    <dgm:cxn modelId="{E8F184CA-1A12-4E6C-9A1E-FFC69D4B2F0D}" type="presParOf" srcId="{750E4CBC-7E61-4311-A5A1-7C2D15367E3A}" destId="{B5D172EC-A0BA-4C1D-8C68-5CC359B5507B}" srcOrd="0" destOrd="0" presId="urn:microsoft.com/office/officeart/2005/8/layout/hierarchy4"/>
    <dgm:cxn modelId="{ABBFD729-16F2-4E33-A8B5-F4D03A89B5AF}" type="presParOf" srcId="{750E4CBC-7E61-4311-A5A1-7C2D15367E3A}" destId="{4184BCD5-5AA4-4921-BF12-3868E4A215B8}" srcOrd="1" destOrd="0" presId="urn:microsoft.com/office/officeart/2005/8/layout/hierarchy4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608DF5-F553-42AE-804A-3773D89621D4}">
      <dsp:nvSpPr>
        <dsp:cNvPr id="0" name=""/>
        <dsp:cNvSpPr/>
      </dsp:nvSpPr>
      <dsp:spPr>
        <a:xfrm>
          <a:off x="0" y="0"/>
          <a:ext cx="10927079" cy="8115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Необходимость использования в ППЭ телефона, для контроля уровня глюкозы, обосновывается следующим документом: </a:t>
          </a:r>
          <a:endParaRPr lang="ru-RU" sz="2400" kern="1200" dirty="0"/>
        </a:p>
      </dsp:txBody>
      <dsp:txXfrm>
        <a:off x="23771" y="23771"/>
        <a:ext cx="10879537" cy="764055"/>
      </dsp:txXfrm>
    </dsp:sp>
    <dsp:sp modelId="{0138A80F-7E37-4A76-A364-D383A9DC1AB2}">
      <dsp:nvSpPr>
        <dsp:cNvPr id="0" name=""/>
        <dsp:cNvSpPr/>
      </dsp:nvSpPr>
      <dsp:spPr>
        <a:xfrm>
          <a:off x="11124" y="1128715"/>
          <a:ext cx="4794251" cy="16451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smtClean="0"/>
            <a:t>Справка об инвалидности с диагнозом "сахарный диабет" (1 типа) - </a:t>
          </a:r>
          <a:r>
            <a:rPr lang="ru-RU" sz="1800" b="1" i="0" kern="1200" dirty="0" smtClean="0"/>
            <a:t>код по МКБ Е10</a:t>
          </a:r>
          <a:r>
            <a:rPr lang="ru-RU" sz="1800" b="0" i="0" kern="1200" dirty="0" smtClean="0"/>
            <a:t>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smtClean="0"/>
            <a:t>После цифры "10" могут идти любые цифры, уточняющие наличие/отсутствие осложнений.</a:t>
          </a:r>
          <a:endParaRPr lang="ru-RU" sz="1800" kern="1200" dirty="0"/>
        </a:p>
      </dsp:txBody>
      <dsp:txXfrm>
        <a:off x="59307" y="1176898"/>
        <a:ext cx="4697885" cy="1548739"/>
      </dsp:txXfrm>
    </dsp:sp>
    <dsp:sp modelId="{B5D172EC-A0BA-4C1D-8C68-5CC359B5507B}">
      <dsp:nvSpPr>
        <dsp:cNvPr id="0" name=""/>
        <dsp:cNvSpPr/>
      </dsp:nvSpPr>
      <dsp:spPr>
        <a:xfrm>
          <a:off x="5251377" y="1128715"/>
          <a:ext cx="5665494" cy="1594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smtClean="0"/>
            <a:t>Медицинский документ, подтверждающий наличие диагноза "сахарный диабет" (1 типа). Если в справке об инвалидности другой диагноз, то должен предъявить медицинский документ с подтверждением диагноза "сахарный диабет" (1 типа).</a:t>
          </a:r>
          <a:endParaRPr lang="ru-RU" sz="1800" kern="1200" dirty="0"/>
        </a:p>
      </dsp:txBody>
      <dsp:txXfrm>
        <a:off x="5298075" y="1175413"/>
        <a:ext cx="5572098" cy="15009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663956-10DC-4B91-9FF4-EB8A311E2ABC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CE878-0487-4EA1-ACDB-65800D046B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56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9DD95-7D0C-4544-8F51-D71CC05A7404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C7A82-6F27-48BA-96FA-7315F6843C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463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182E70-795E-48B3-8F23-9863652025CC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2483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19785" y="2426698"/>
            <a:ext cx="4738816" cy="200460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r">
              <a:defRPr sz="3200" b="0" baseline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Тема: бла-бла-блабла</a:t>
            </a:r>
            <a:br>
              <a:rPr lang="ru-RU" dirty="0" smtClean="0"/>
            </a:br>
            <a:r>
              <a:rPr lang="ru-RU" dirty="0" smtClean="0"/>
              <a:t>бла-блабла-бла</a:t>
            </a:r>
            <a:br>
              <a:rPr lang="ru-RU" dirty="0" smtClean="0"/>
            </a:br>
            <a:r>
              <a:rPr lang="ru-RU" dirty="0" smtClean="0"/>
              <a:t>блабла-бла-блабла</a:t>
            </a:r>
            <a:br>
              <a:rPr lang="ru-RU" dirty="0" smtClean="0"/>
            </a:br>
            <a:r>
              <a:rPr lang="ru-RU" dirty="0" smtClean="0"/>
              <a:t>бла-блабла-бла-бла</a:t>
            </a:r>
            <a:endParaRPr lang="ru-RU" dirty="0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0DA903-443A-4577-9F55-35F98F656AC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5" name="Объект 2"/>
          <p:cNvSpPr>
            <a:spLocks noGrp="1"/>
          </p:cNvSpPr>
          <p:nvPr>
            <p:ph idx="1" hasCustomPrompt="1"/>
          </p:nvPr>
        </p:nvSpPr>
        <p:spPr>
          <a:xfrm>
            <a:off x="6919783" y="5429250"/>
            <a:ext cx="4738817" cy="9271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 smtClean="0"/>
              <a:t>Докладчик: ФИО</a:t>
            </a:r>
          </a:p>
          <a:p>
            <a:pPr lvl="0"/>
            <a:r>
              <a:rPr lang="ru-RU" dirty="0" smtClean="0"/>
              <a:t>Дата: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263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52EC34-7DDC-4645-8BD8-3B29C1353F0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1654647"/>
            <a:ext cx="10515600" cy="417152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" name="Заголовок 14"/>
          <p:cNvSpPr>
            <a:spLocks noGrp="1"/>
          </p:cNvSpPr>
          <p:nvPr>
            <p:ph type="title"/>
          </p:nvPr>
        </p:nvSpPr>
        <p:spPr>
          <a:xfrm>
            <a:off x="838200" y="218941"/>
            <a:ext cx="10515600" cy="726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0745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D81DF-EE8F-4948-B780-011D7CCDE77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4249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52EC34-7DDC-4645-8BD8-3B29C1353F0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2"/>
          <p:cNvSpPr>
            <a:spLocks noGrp="1"/>
          </p:cNvSpPr>
          <p:nvPr>
            <p:ph idx="1"/>
          </p:nvPr>
        </p:nvSpPr>
        <p:spPr>
          <a:xfrm>
            <a:off x="838200" y="1564739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14"/>
          <p:cNvSpPr>
            <a:spLocks noGrp="1"/>
          </p:cNvSpPr>
          <p:nvPr>
            <p:ph type="title"/>
          </p:nvPr>
        </p:nvSpPr>
        <p:spPr>
          <a:xfrm>
            <a:off x="838200" y="218941"/>
            <a:ext cx="10515600" cy="726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6561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564739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564739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0DA903-443A-4577-9F55-35F98F656AC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Заголовок 14"/>
          <p:cNvSpPr>
            <a:spLocks noGrp="1"/>
          </p:cNvSpPr>
          <p:nvPr>
            <p:ph type="title"/>
          </p:nvPr>
        </p:nvSpPr>
        <p:spPr>
          <a:xfrm>
            <a:off x="838200" y="218941"/>
            <a:ext cx="10515600" cy="726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9214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2848233" cy="36512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r>
              <a:rPr lang="ru-RU" dirty="0" smtClean="0"/>
              <a:t>         </a:t>
            </a:r>
            <a:fld id="{BE52EC34-7DDC-4645-8BD8-3B29C1353F04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Заголовок 14"/>
          <p:cNvSpPr>
            <a:spLocks noGrp="1"/>
          </p:cNvSpPr>
          <p:nvPr>
            <p:ph type="title"/>
          </p:nvPr>
        </p:nvSpPr>
        <p:spPr>
          <a:xfrm>
            <a:off x="838200" y="218941"/>
            <a:ext cx="10515600" cy="726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3132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52EC34-7DDC-4645-8BD8-3B29C1353F0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Заголовок 14"/>
          <p:cNvSpPr>
            <a:spLocks noGrp="1"/>
          </p:cNvSpPr>
          <p:nvPr>
            <p:ph type="title"/>
          </p:nvPr>
        </p:nvSpPr>
        <p:spPr>
          <a:xfrm>
            <a:off x="838200" y="218941"/>
            <a:ext cx="10515600" cy="726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5481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52EC34-7DDC-4645-8BD8-3B29C1353F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672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1600" y="1579296"/>
            <a:ext cx="6172200" cy="411432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1587234"/>
            <a:ext cx="3932237" cy="41143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52EC34-7DDC-4645-8BD8-3B29C1353F0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Заголовок 14"/>
          <p:cNvSpPr>
            <a:spLocks noGrp="1"/>
          </p:cNvSpPr>
          <p:nvPr>
            <p:ph type="title"/>
          </p:nvPr>
        </p:nvSpPr>
        <p:spPr>
          <a:xfrm>
            <a:off x="838200" y="218941"/>
            <a:ext cx="10515600" cy="726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128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1600" y="1679125"/>
            <a:ext cx="6172200" cy="41146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ru-RU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52EC34-7DDC-4645-8BD8-3B29C1353F0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1687362"/>
            <a:ext cx="3932237" cy="41143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Заголовок 14"/>
          <p:cNvSpPr>
            <a:spLocks noGrp="1"/>
          </p:cNvSpPr>
          <p:nvPr>
            <p:ph type="title"/>
          </p:nvPr>
        </p:nvSpPr>
        <p:spPr>
          <a:xfrm>
            <a:off x="838200" y="218941"/>
            <a:ext cx="10515600" cy="726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10515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1646409"/>
            <a:ext cx="10515600" cy="418799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52EC34-7DDC-4645-8BD8-3B29C1353F0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Заголовок 14"/>
          <p:cNvSpPr>
            <a:spLocks noGrp="1"/>
          </p:cNvSpPr>
          <p:nvPr>
            <p:ph type="title"/>
          </p:nvPr>
        </p:nvSpPr>
        <p:spPr>
          <a:xfrm>
            <a:off x="838200" y="218941"/>
            <a:ext cx="10515600" cy="726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9307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838200" y="886951"/>
            <a:ext cx="8865972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1D4999"/>
                </a:solidFill>
              </a:defRPr>
            </a:lvl1pPr>
          </a:lstStyle>
          <a:p>
            <a:fld id="{690DA903-443A-4577-9F55-35F98F656AC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5" name="Заголовок 14"/>
          <p:cNvSpPr>
            <a:spLocks noGrp="1"/>
          </p:cNvSpPr>
          <p:nvPr>
            <p:ph type="title"/>
          </p:nvPr>
        </p:nvSpPr>
        <p:spPr>
          <a:xfrm>
            <a:off x="838200" y="218941"/>
            <a:ext cx="10515600" cy="726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6" name="Текст 15"/>
          <p:cNvSpPr>
            <a:spLocks noGrp="1"/>
          </p:cNvSpPr>
          <p:nvPr>
            <p:ph type="body" idx="1"/>
          </p:nvPr>
        </p:nvSpPr>
        <p:spPr>
          <a:xfrm>
            <a:off x="838200" y="1562214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1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0388" y="218941"/>
            <a:ext cx="633412" cy="74939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1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036" y="6386830"/>
            <a:ext cx="1690532" cy="550439"/>
          </a:xfrm>
          <a:prstGeom prst="rect">
            <a:avLst/>
          </a:prstGeom>
        </p:spPr>
      </p:pic>
      <p:sp>
        <p:nvSpPr>
          <p:cNvPr id="9" name="Прямоугольник 8"/>
          <p:cNvSpPr/>
          <p:nvPr userDrawn="1"/>
        </p:nvSpPr>
        <p:spPr>
          <a:xfrm>
            <a:off x="828016" y="6710675"/>
            <a:ext cx="2592000" cy="10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1031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ru-RU" sz="3200" kern="1200" dirty="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#Par67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Информация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80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8000" b="1" dirty="0" smtClean="0">
                <a:solidFill>
                  <a:srgbClr val="FF0000"/>
                </a:solidFill>
              </a:rPr>
              <a:t> ГИА - 2025</a:t>
            </a:r>
            <a:endParaRPr lang="ru-RU" sz="8000" b="1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9564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21491"/>
            <a:ext cx="10515600" cy="726711"/>
          </a:xfrm>
        </p:spPr>
        <p:txBody>
          <a:bodyPr/>
          <a:lstStyle/>
          <a:p>
            <a:r>
              <a:rPr lang="ru-RU" dirty="0" smtClean="0"/>
              <a:t>Пересдача справочниками и 10 </a:t>
            </a:r>
            <a:r>
              <a:rPr lang="ru-RU" dirty="0" err="1" smtClean="0"/>
              <a:t>кл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К</a:t>
            </a:r>
            <a:r>
              <a:rPr lang="ru-RU" sz="2400" dirty="0" smtClean="0"/>
              <a:t> экзаменам ЕГЭ </a:t>
            </a:r>
            <a:r>
              <a:rPr lang="ru-RU" sz="2400" dirty="0"/>
              <a:t>в целях улучшения результата в основные и резервные сроки основного периода </a:t>
            </a:r>
            <a:r>
              <a:rPr lang="ru-RU" sz="2400" dirty="0" smtClean="0"/>
              <a:t>ЕГЭ не допускаются: </a:t>
            </a:r>
          </a:p>
          <a:p>
            <a:pPr lvl="1"/>
            <a:r>
              <a:rPr lang="ru-RU" dirty="0" smtClean="0"/>
              <a:t>выпускники </a:t>
            </a:r>
            <a:r>
              <a:rPr lang="ru-RU" dirty="0"/>
              <a:t>11-х классов, имеющие положительный результат ЕГЭ </a:t>
            </a:r>
            <a:r>
              <a:rPr lang="ru-RU" dirty="0" smtClean="0"/>
              <a:t>по соответствующему предмету в </a:t>
            </a:r>
            <a:r>
              <a:rPr lang="ru-RU" dirty="0"/>
              <a:t>10 </a:t>
            </a:r>
            <a:r>
              <a:rPr lang="ru-RU" dirty="0" smtClean="0"/>
              <a:t>классе</a:t>
            </a:r>
          </a:p>
          <a:p>
            <a:pPr lvl="1"/>
            <a:r>
              <a:rPr lang="ru-RU" b="1" dirty="0" smtClean="0"/>
              <a:t>не </a:t>
            </a:r>
            <a:r>
              <a:rPr lang="ru-RU" b="1" dirty="0"/>
              <a:t>прошедшие ГИА по русскому языку и (или) математике  в предыдущие годы, но заявленные на участие в ЕГЭ по учебным предметам по выбору, по которым имеется удовлетворительный результат в прошлые годы.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5210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50749"/>
            <a:ext cx="10515600" cy="726711"/>
          </a:xfrm>
        </p:spPr>
        <p:txBody>
          <a:bodyPr/>
          <a:lstStyle/>
          <a:p>
            <a:r>
              <a:rPr lang="ru-RU" dirty="0" smtClean="0"/>
              <a:t>Дополнительные (</a:t>
            </a:r>
            <a:r>
              <a:rPr lang="en-US" dirty="0" smtClean="0"/>
              <a:t>“</a:t>
            </a:r>
            <a:r>
              <a:rPr lang="ru-RU" dirty="0" smtClean="0"/>
              <a:t>президентские</a:t>
            </a:r>
            <a:r>
              <a:rPr lang="en-US" dirty="0" smtClean="0"/>
              <a:t>”</a:t>
            </a:r>
            <a:r>
              <a:rPr lang="ru-RU" dirty="0" smtClean="0"/>
              <a:t>) дни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0910" y="1066558"/>
            <a:ext cx="11570293" cy="54966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/>
              <a:t>Назначать </a:t>
            </a:r>
            <a:r>
              <a:rPr lang="ru-RU" sz="2000" dirty="0"/>
              <a:t>на эти даты можно только выпускников текущего года (далее выпускников 11 класса). При назначении нужно учесть следующие ограничения</a:t>
            </a:r>
            <a:r>
              <a:rPr lang="ru-RU" sz="2000" dirty="0" smtClean="0"/>
              <a:t>:</a:t>
            </a:r>
            <a:endParaRPr lang="ru-RU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 smtClean="0"/>
              <a:t>выпускники </a:t>
            </a:r>
            <a:r>
              <a:rPr lang="ru-RU" sz="2000" dirty="0"/>
              <a:t>11 классов вправе в дополнительные дни по своему желанию один раз пересдать ЕГЭ по одному учебному предмету по своему выбору из числа учебных предметов, сданных в текущем году;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 smtClean="0"/>
              <a:t>выпускники </a:t>
            </a:r>
            <a:r>
              <a:rPr lang="ru-RU" sz="2000" dirty="0"/>
              <a:t>11 классов имеют возможность пересдать любой учебный предмет из числа тех, что участник ГИА уже сдал, вне зависимости от полученного результата, в том числе неудовлетворительного (ниже минимального установленного балла);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 smtClean="0"/>
              <a:t>выпускники </a:t>
            </a:r>
            <a:r>
              <a:rPr lang="ru-RU" sz="2000" dirty="0"/>
              <a:t>11 классов, которые в прошлом году, обучаясь в 10 классе, сдали по своему выбору ЕГЭ по отдельным учебным предметам, могут выбрать для пересдачи в текущем году один из тех предметов, которые были сданы в прошлом году (году обучения в 10 классе) или из числа сданных в текущем году;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 smtClean="0"/>
              <a:t>при </a:t>
            </a:r>
            <a:r>
              <a:rPr lang="ru-RU" sz="2000" dirty="0"/>
              <a:t>принятии решения пересдать ГИА в форме ЕГЭ по математике выпускник 11 класса имеет право изменить уровень ЕГЭ по математике (с базового уровня на профильный либо, наоборот, с профильного уровня на базовый);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000" dirty="0" smtClean="0"/>
              <a:t>в </a:t>
            </a:r>
            <a:r>
              <a:rPr lang="ru-RU" sz="2000" dirty="0"/>
              <a:t>дополнительный день выпускники 11 класса могут пересдать русский или математику даже если получили за оба обязательных предмета двойки.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9394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9834" y="295853"/>
            <a:ext cx="10515600" cy="72671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ГИА-9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95906"/>
            <a:ext cx="10515600" cy="518710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dirty="0"/>
              <a:t>82. Участникам ГИА, </a:t>
            </a:r>
            <a:r>
              <a:rPr lang="ru-RU" sz="2200" b="1" dirty="0"/>
              <a:t>не прошедшим ГИА</a:t>
            </a:r>
            <a:r>
              <a:rPr lang="ru-RU" sz="2200" dirty="0"/>
              <a:t>, в том </a:t>
            </a:r>
            <a:r>
              <a:rPr lang="ru-RU" sz="2200" dirty="0" smtClean="0"/>
              <a:t>числе</a:t>
            </a:r>
          </a:p>
          <a:p>
            <a:r>
              <a:rPr lang="ru-RU" sz="2200" dirty="0" smtClean="0"/>
              <a:t>участникам </a:t>
            </a:r>
            <a:r>
              <a:rPr lang="ru-RU" sz="2200" dirty="0"/>
              <a:t>ГИА, чьи результаты ГИА по сдаваемым учебным предметам в дополнительном периоде и (или) резервные сроки дополнительного периода были аннулированы по решению председателя ГЭК в случае выявления фактов нарушения Порядка участниками ГИА, </a:t>
            </a:r>
            <a:endParaRPr lang="ru-RU" sz="2200" dirty="0" smtClean="0"/>
          </a:p>
          <a:p>
            <a:pPr algn="just"/>
            <a:r>
              <a:rPr lang="ru-RU" sz="2200" dirty="0" smtClean="0"/>
              <a:t>а </a:t>
            </a:r>
            <a:r>
              <a:rPr lang="ru-RU" sz="2200" dirty="0"/>
              <a:t>также участникам ГИА, получившим на ГИА неудовлетворительные результаты более чем по двум учебным предметам, либо получившим повторно неудовлетворительный результат по одному или двум учебным предметам на ГИА в резервные сроки дополнительного периода</a:t>
            </a:r>
            <a:r>
              <a:rPr lang="ru-RU" sz="2200" dirty="0" smtClean="0"/>
              <a:t>,</a:t>
            </a:r>
          </a:p>
          <a:p>
            <a:pPr marL="0" indent="0" algn="just">
              <a:buNone/>
            </a:pPr>
            <a:r>
              <a:rPr lang="ru-RU" sz="2200" dirty="0" smtClean="0"/>
              <a:t> </a:t>
            </a:r>
            <a:br>
              <a:rPr lang="ru-RU" sz="2200" dirty="0" smtClean="0"/>
            </a:br>
            <a:r>
              <a:rPr lang="ru-RU" sz="2200" dirty="0" smtClean="0"/>
              <a:t>предоставляется </a:t>
            </a:r>
            <a:r>
              <a:rPr lang="ru-RU" sz="2200" dirty="0"/>
              <a:t>право повторно пройти ГИА по соответствующему учебному предмету (соответствующим учебным предметам) не ранее чем в следующем году в формах, </a:t>
            </a:r>
            <a:r>
              <a:rPr lang="ru-RU" sz="2200" dirty="0" smtClean="0"/>
              <a:t>установленных пунктом 6 </a:t>
            </a:r>
            <a:r>
              <a:rPr lang="ru-RU" sz="2200" dirty="0"/>
              <a:t>Порядка. </a:t>
            </a:r>
            <a:endParaRPr lang="ru-RU" sz="2200" dirty="0" smtClean="0"/>
          </a:p>
          <a:p>
            <a:pPr marL="0" indent="0" algn="just">
              <a:buNone/>
            </a:pPr>
            <a:r>
              <a:rPr lang="ru-RU" sz="2200" dirty="0" smtClean="0"/>
              <a:t>Указанные участники ГИА </a:t>
            </a:r>
            <a:r>
              <a:rPr lang="ru-RU" sz="2200" b="1" dirty="0" smtClean="0"/>
              <a:t>вправе изменить учебные предметы по выбору</a:t>
            </a:r>
            <a:r>
              <a:rPr lang="ru-RU" sz="2200" dirty="0" smtClean="0"/>
              <a:t> для повторного прохождения ГИА </a:t>
            </a:r>
            <a:r>
              <a:rPr lang="ru-RU" sz="2200" b="1" u="sng" dirty="0" smtClean="0"/>
              <a:t>в следующем году</a:t>
            </a:r>
            <a:r>
              <a:rPr lang="ru-RU" sz="2200" dirty="0" smtClean="0"/>
              <a:t>.</a:t>
            </a:r>
          </a:p>
          <a:p>
            <a:pPr marL="0" indent="0" algn="just">
              <a:buNone/>
            </a:pPr>
            <a:endParaRPr lang="ru-RU" sz="2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530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90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733529"/>
              </p:ext>
            </p:extLst>
          </p:nvPr>
        </p:nvGraphicFramePr>
        <p:xfrm>
          <a:off x="925461" y="1175461"/>
          <a:ext cx="9793087" cy="5090316"/>
        </p:xfrm>
        <a:graphic>
          <a:graphicData uri="http://schemas.openxmlformats.org/drawingml/2006/table">
            <a:tbl>
              <a:tblPr/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02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01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Мероприятие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C4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Даты проведения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C4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Окончание регистрации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C4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ИС-11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4 декабря 2024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20 ноября 2024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ИС-11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5 февраля 2025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 января 2025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ИС-9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1</a:t>
                      </a:r>
                      <a:r>
                        <a:rPr kumimoji="0" lang="ru-RU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charset="0"/>
                        </a:rPr>
                        <a:t>2 февраля 2025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29 января 2025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1783038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ИС-9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12 марта 2025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6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февраля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2025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5587059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ГИА-11 (досрочный период)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21 марта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-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1 апреля 2025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 февраля 2025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 charset="0"/>
                        </a:rPr>
                        <a:t>ИС-11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9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апреля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2025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6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марта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2025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5043321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ИС-9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21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апреля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2025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7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апреля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2025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1517802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ГИА-9 (досрочный период)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22 апреля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-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17 мая 2025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 марта 2025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ГИА-11 (основной период)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3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мая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-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4 июля 2025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 февраля 2025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ГИА-9 (основной период)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21 мая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-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июля 2025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 марта 2025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ГИА-11 (дополнительный период)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4-23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 сентября 2025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августа 2025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ГИА-9 (дополнительный период)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-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23 сентября 2025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0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августа 2025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0811FC-B86D-4D93-8143-25DC4361DC15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31816" y="280348"/>
            <a:ext cx="964909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eaLnBrk="0" fontAlgn="auto" hangingPunct="0">
              <a:spcAft>
                <a:spcPts val="0"/>
              </a:spcAft>
            </a:pPr>
            <a:r>
              <a:rPr lang="ru-RU" sz="3600" dirty="0" smtClean="0">
                <a:latin typeface="Century Gothic" panose="020B0502020202020204" pitchFamily="34" charset="0"/>
                <a:ea typeface="+mj-ea"/>
                <a:cs typeface="+mj-cs"/>
              </a:rPr>
              <a:t>ГИА 2025</a:t>
            </a:r>
            <a:endParaRPr lang="ru-RU" sz="3600" dirty="0">
              <a:latin typeface="Century Gothic" panose="020B0502020202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448367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6046" y="299981"/>
            <a:ext cx="9057621" cy="566737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 smtClean="0"/>
              <a:t>Допуск до ГИА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2600" y="1669189"/>
            <a:ext cx="8229600" cy="1862346"/>
          </a:xfrm>
        </p:spPr>
        <p:txBody>
          <a:bodyPr/>
          <a:lstStyle/>
          <a:p>
            <a:r>
              <a:rPr lang="ru-RU" sz="3000" strike="sngStrike" dirty="0"/>
              <a:t>4</a:t>
            </a:r>
            <a:r>
              <a:rPr lang="ru-RU" sz="3000" strike="sngStrike" dirty="0" smtClean="0"/>
              <a:t> </a:t>
            </a:r>
            <a:r>
              <a:rPr lang="ru-RU" sz="3000" strike="sngStrike" dirty="0"/>
              <a:t>декабря </a:t>
            </a:r>
            <a:r>
              <a:rPr lang="ru-RU" sz="3000" strike="sngStrike" dirty="0" smtClean="0"/>
              <a:t>2024г</a:t>
            </a:r>
            <a:r>
              <a:rPr lang="ru-RU" sz="3000" strike="sngStrike" dirty="0"/>
              <a:t>.</a:t>
            </a:r>
          </a:p>
          <a:p>
            <a:r>
              <a:rPr lang="ru-RU" sz="3000" strike="sngStrike" dirty="0"/>
              <a:t>5</a:t>
            </a:r>
            <a:r>
              <a:rPr lang="ru-RU" sz="3000" strike="sngStrike" dirty="0" smtClean="0"/>
              <a:t> </a:t>
            </a:r>
            <a:r>
              <a:rPr lang="ru-RU" sz="3000" strike="sngStrike" dirty="0"/>
              <a:t>февраля </a:t>
            </a:r>
            <a:r>
              <a:rPr lang="ru-RU" sz="3000" strike="sngStrike" dirty="0" smtClean="0"/>
              <a:t>2025г</a:t>
            </a:r>
            <a:r>
              <a:rPr lang="ru-RU" sz="3000" strike="sngStrike" dirty="0"/>
              <a:t>.</a:t>
            </a:r>
          </a:p>
          <a:p>
            <a:r>
              <a:rPr lang="ru-RU" sz="3000" dirty="0"/>
              <a:t>9</a:t>
            </a:r>
            <a:r>
              <a:rPr lang="ru-RU" sz="3000" dirty="0" smtClean="0"/>
              <a:t> апреля </a:t>
            </a:r>
            <a:r>
              <a:rPr lang="ru-RU" sz="3000" smtClean="0"/>
              <a:t>2025г. </a:t>
            </a:r>
            <a:endParaRPr lang="ru-RU" sz="3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806046" y="3602368"/>
            <a:ext cx="8229600" cy="566737"/>
          </a:xfrm>
          <a:prstGeom prst="rect">
            <a:avLst/>
          </a:prstGeom>
          <a:extLst/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lang="ru-RU" sz="3200" dirty="0"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ru-RU" dirty="0"/>
              <a:t>Итоговое собеседование (ИС-9)</a:t>
            </a:r>
          </a:p>
        </p:txBody>
      </p:sp>
      <p:sp>
        <p:nvSpPr>
          <p:cNvPr id="6" name="Объект 2"/>
          <p:cNvSpPr txBox="1">
            <a:spLocks/>
          </p:cNvSpPr>
          <p:nvPr/>
        </p:nvSpPr>
        <p:spPr bwMode="auto">
          <a:xfrm>
            <a:off x="1752600" y="4239939"/>
            <a:ext cx="8229600" cy="1862346"/>
          </a:xfrm>
          <a:prstGeom prst="rect">
            <a:avLst/>
          </a:prstGeom>
          <a:extLst/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0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ru-RU" strike="sngStrike" dirty="0"/>
              <a:t>12 февраля 2025г.</a:t>
            </a:r>
          </a:p>
          <a:p>
            <a:r>
              <a:rPr lang="ru-RU" dirty="0"/>
              <a:t>12 марта 2025г.</a:t>
            </a:r>
          </a:p>
          <a:p>
            <a:r>
              <a:rPr lang="ru-RU" dirty="0"/>
              <a:t>21 апреля 2025г.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806046" y="1102452"/>
            <a:ext cx="8229600" cy="566737"/>
          </a:xfrm>
          <a:prstGeom prst="rect">
            <a:avLst/>
          </a:prstGeom>
          <a:extLst/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lang="ru-RU" sz="3200" dirty="0"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ru-RU" dirty="0"/>
              <a:t>Итоговое </a:t>
            </a:r>
            <a:r>
              <a:rPr lang="ru-RU" dirty="0" smtClean="0"/>
              <a:t>сочинение (ИС-11)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553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741" y="271996"/>
            <a:ext cx="10781621" cy="129188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/>
              <a:t>График проведения </a:t>
            </a:r>
            <a:r>
              <a:rPr lang="ru-RU" dirty="0" smtClean="0"/>
              <a:t>всероссийских</a:t>
            </a:r>
            <a:br>
              <a:rPr lang="ru-RU" dirty="0" smtClean="0"/>
            </a:br>
            <a:r>
              <a:rPr lang="ru-RU" dirty="0" smtClean="0"/>
              <a:t>тренировочных мероприятий ГИА</a:t>
            </a:r>
            <a:r>
              <a:rPr lang="en-US" dirty="0" smtClean="0"/>
              <a:t>-11 </a:t>
            </a:r>
            <a:r>
              <a:rPr lang="ru-RU" dirty="0" smtClean="0"/>
              <a:t>на </a:t>
            </a:r>
            <a:r>
              <a:rPr lang="ru-RU" dirty="0"/>
              <a:t>2025 год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0078096"/>
              </p:ext>
            </p:extLst>
          </p:nvPr>
        </p:nvGraphicFramePr>
        <p:xfrm>
          <a:off x="742312" y="1745479"/>
          <a:ext cx="10789050" cy="36341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3560">
                  <a:extLst>
                    <a:ext uri="{9D8B030D-6E8A-4147-A177-3AD203B41FA5}">
                      <a16:colId xmlns:a16="http://schemas.microsoft.com/office/drawing/2014/main" val="858603949"/>
                    </a:ext>
                  </a:extLst>
                </a:gridCol>
                <a:gridCol w="1187866">
                  <a:extLst>
                    <a:ext uri="{9D8B030D-6E8A-4147-A177-3AD203B41FA5}">
                      <a16:colId xmlns:a16="http://schemas.microsoft.com/office/drawing/2014/main" val="3428587510"/>
                    </a:ext>
                  </a:extLst>
                </a:gridCol>
                <a:gridCol w="3562072">
                  <a:extLst>
                    <a:ext uri="{9D8B030D-6E8A-4147-A177-3AD203B41FA5}">
                      <a16:colId xmlns:a16="http://schemas.microsoft.com/office/drawing/2014/main" val="2635522628"/>
                    </a:ext>
                  </a:extLst>
                </a:gridCol>
                <a:gridCol w="2258012">
                  <a:extLst>
                    <a:ext uri="{9D8B030D-6E8A-4147-A177-3AD203B41FA5}">
                      <a16:colId xmlns:a16="http://schemas.microsoft.com/office/drawing/2014/main" val="1582461712"/>
                    </a:ext>
                  </a:extLst>
                </a:gridCol>
                <a:gridCol w="1372230">
                  <a:extLst>
                    <a:ext uri="{9D8B030D-6E8A-4147-A177-3AD203B41FA5}">
                      <a16:colId xmlns:a16="http://schemas.microsoft.com/office/drawing/2014/main" val="1897236169"/>
                    </a:ext>
                  </a:extLst>
                </a:gridCol>
                <a:gridCol w="1775310">
                  <a:extLst>
                    <a:ext uri="{9D8B030D-6E8A-4147-A177-3AD203B41FA5}">
                      <a16:colId xmlns:a16="http://schemas.microsoft.com/office/drawing/2014/main" val="3578707047"/>
                    </a:ext>
                  </a:extLst>
                </a:gridCol>
              </a:tblGrid>
              <a:tr h="67667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spc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Дата</a:t>
                      </a:r>
                      <a:endParaRPr lang="ru-RU" sz="1400" b="1" kern="1200" spc="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Статус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Применяемые технологии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Информация о количестве субъектов и количестве ППЭ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Информация об участниках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Учебный предмет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extLst>
                  <a:ext uri="{0D108BD9-81ED-4DB2-BD59-A6C34878D82A}">
                    <a16:rowId xmlns:a16="http://schemas.microsoft.com/office/drawing/2014/main" val="375696575"/>
                  </a:ext>
                </a:extLst>
              </a:tr>
              <a:tr h="800235">
                <a:tc rowSpan="2"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 smtClean="0">
                          <a:effectLst/>
                        </a:rPr>
                        <a:t>5 </a:t>
                      </a:r>
                      <a:r>
                        <a:rPr lang="ru-RU" sz="1400" spc="0" dirty="0">
                          <a:effectLst/>
                        </a:rPr>
                        <a:t>марта </a:t>
                      </a:r>
                      <a:r>
                        <a:rPr lang="ru-RU" sz="1400" spc="0" dirty="0" smtClean="0">
                          <a:effectLst/>
                        </a:rPr>
                        <a:t>(среда)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spc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всероссийская</a:t>
                      </a:r>
                      <a:endParaRPr lang="ru-RU" sz="1400" kern="1200" spc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 smtClean="0">
                          <a:effectLst/>
                        </a:rPr>
                        <a:t>Технология передачи полного комплекта ЭМ по сети «Интернет», печати и сканирования ЭМ в аудиториях ППЭ, </a:t>
                      </a:r>
                      <a:r>
                        <a:rPr lang="ru-RU" sz="1400" b="1" spc="0" baseline="0" dirty="0" smtClean="0">
                          <a:solidFill>
                            <a:srgbClr val="FF0000"/>
                          </a:solidFill>
                          <a:effectLst/>
                        </a:rPr>
                        <a:t>использование ЗСПД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все аудитории ППЭ </a:t>
                      </a:r>
                      <a:r>
                        <a:rPr lang="ru-RU" sz="1400" b="1" spc="0" dirty="0" smtClean="0">
                          <a:solidFill>
                            <a:srgbClr val="FF0000"/>
                          </a:solidFill>
                          <a:effectLst/>
                        </a:rPr>
                        <a:t>основного</a:t>
                      </a:r>
                      <a:r>
                        <a:rPr lang="ru-RU" sz="1400" spc="0" dirty="0" smtClean="0">
                          <a:effectLst/>
                        </a:rPr>
                        <a:t> </a:t>
                      </a:r>
                      <a:r>
                        <a:rPr lang="ru-RU" sz="1400" spc="0" dirty="0">
                          <a:effectLst/>
                        </a:rPr>
                        <a:t>периода ЕГЭ субъектов </a:t>
                      </a:r>
                      <a:r>
                        <a:rPr lang="ru-RU" sz="1400" spc="0" dirty="0" smtClean="0">
                          <a:effectLst/>
                        </a:rPr>
                        <a:t>РФ </a:t>
                      </a:r>
                      <a:r>
                        <a:rPr lang="ru-RU" sz="1400" spc="0" dirty="0">
                          <a:effectLst/>
                        </a:rPr>
                        <a:t>и ЗОО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0" dirty="0" smtClean="0">
                          <a:solidFill>
                            <a:srgbClr val="FF0000"/>
                          </a:solidFill>
                          <a:effectLst/>
                        </a:rPr>
                        <a:t>Без участников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 smtClean="0">
                          <a:effectLst/>
                        </a:rPr>
                        <a:t>(по решению ОИВ)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биология, </a:t>
                      </a:r>
                      <a:r>
                        <a:rPr lang="ru-RU" sz="1400" spc="0" dirty="0" smtClean="0">
                          <a:effectLst/>
                        </a:rPr>
                        <a:t/>
                      </a:r>
                      <a:br>
                        <a:rPr lang="ru-RU" sz="1400" spc="0" dirty="0" smtClean="0">
                          <a:effectLst/>
                        </a:rPr>
                      </a:br>
                      <a:r>
                        <a:rPr lang="ru-RU" sz="1400" spc="0" dirty="0" smtClean="0">
                          <a:effectLst/>
                        </a:rPr>
                        <a:t>английский язык (письмо), </a:t>
                      </a:r>
                      <a:br>
                        <a:rPr lang="ru-RU" sz="1400" spc="0" dirty="0" smtClean="0">
                          <a:effectLst/>
                        </a:rPr>
                      </a:br>
                      <a:r>
                        <a:rPr lang="ru-RU" sz="1400" spc="0" dirty="0" smtClean="0">
                          <a:effectLst/>
                        </a:rPr>
                        <a:t>английский язык (уст.), </a:t>
                      </a:r>
                      <a:r>
                        <a:rPr lang="ru-RU" sz="1400" spc="0" dirty="0">
                          <a:effectLst/>
                        </a:rPr>
                        <a:t>информатика </a:t>
                      </a:r>
                      <a:r>
                        <a:rPr lang="ru-RU" sz="1400" spc="0" dirty="0" smtClean="0">
                          <a:effectLst/>
                        </a:rPr>
                        <a:t>(</a:t>
                      </a:r>
                      <a:r>
                        <a:rPr lang="ru-RU" sz="1400" spc="0" dirty="0">
                          <a:effectLst/>
                        </a:rPr>
                        <a:t>КЕГЭ)</a:t>
                      </a:r>
                      <a:endParaRPr lang="ru-RU" sz="1400" i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extLst>
                  <a:ext uri="{0D108BD9-81ED-4DB2-BD59-A6C34878D82A}">
                    <a16:rowId xmlns:a16="http://schemas.microsoft.com/office/drawing/2014/main" val="3242147155"/>
                  </a:ext>
                </a:extLst>
              </a:tr>
              <a:tr h="6574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Тестирование системы </a:t>
                      </a:r>
                      <a:r>
                        <a:rPr lang="ru-RU" sz="1400" spc="0" dirty="0" smtClean="0">
                          <a:effectLst/>
                        </a:rPr>
                        <a:t>видеонаблюдения,</a:t>
                      </a:r>
                      <a:r>
                        <a:rPr lang="ru-RU" sz="1400" spc="0" baseline="0" dirty="0" smtClean="0">
                          <a:effectLst/>
                        </a:rPr>
                        <a:t> </a:t>
                      </a:r>
                      <a:r>
                        <a:rPr lang="ru-RU" sz="1400" b="1" spc="0" baseline="0" dirty="0" smtClean="0">
                          <a:solidFill>
                            <a:srgbClr val="FF0000"/>
                          </a:solidFill>
                          <a:effectLst/>
                        </a:rPr>
                        <a:t>использование ЗСПД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все аудитории ППЭ </a:t>
                      </a:r>
                      <a:r>
                        <a:rPr lang="ru-RU" sz="1400" u="sng" spc="0" dirty="0">
                          <a:effectLst/>
                        </a:rPr>
                        <a:t>досрочного</a:t>
                      </a:r>
                      <a:r>
                        <a:rPr lang="ru-RU" sz="1400" spc="0" dirty="0">
                          <a:effectLst/>
                        </a:rPr>
                        <a:t> периода ЕГЭ субъектов </a:t>
                      </a:r>
                      <a:r>
                        <a:rPr lang="ru-RU" sz="1400" spc="0" dirty="0" smtClean="0">
                          <a:effectLst/>
                        </a:rPr>
                        <a:t>РФ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664678"/>
                  </a:ext>
                </a:extLst>
              </a:tr>
              <a:tr h="774786">
                <a:tc rowSpan="2"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 smtClean="0">
                          <a:effectLst/>
                        </a:rPr>
                        <a:t>14 </a:t>
                      </a:r>
                      <a:r>
                        <a:rPr lang="ru-RU" sz="1400" spc="0" dirty="0">
                          <a:effectLst/>
                        </a:rPr>
                        <a:t>мая (среда)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spc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всероссийский</a:t>
                      </a: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 smtClean="0">
                          <a:effectLst/>
                        </a:rPr>
                        <a:t>Технология передачи полного комплекта ЭМ по сети «Интернет», печати и сканирования ЭМ в аудиториях ППЭ,</a:t>
                      </a:r>
                      <a:r>
                        <a:rPr lang="ru-RU" sz="1400" b="1" spc="0" baseline="0" dirty="0" smtClean="0">
                          <a:solidFill>
                            <a:srgbClr val="FF0000"/>
                          </a:solidFill>
                          <a:effectLst/>
                        </a:rPr>
                        <a:t> использование ЗСПД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все аудитории ППЭ основного периода ЕГЭ субъектов </a:t>
                      </a:r>
                      <a:r>
                        <a:rPr lang="ru-RU" sz="1400" spc="0" dirty="0" smtClean="0">
                          <a:effectLst/>
                        </a:rPr>
                        <a:t>РФ </a:t>
                      </a:r>
                      <a:r>
                        <a:rPr lang="ru-RU" sz="1400" spc="0" dirty="0">
                          <a:effectLst/>
                        </a:rPr>
                        <a:t>и ЗОО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с участниками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русский язык, </a:t>
                      </a:r>
                      <a:r>
                        <a:rPr lang="ru-RU" sz="1400" spc="0" dirty="0" smtClean="0">
                          <a:effectLst/>
                        </a:rPr>
                        <a:t/>
                      </a:r>
                      <a:br>
                        <a:rPr lang="ru-RU" sz="1400" spc="0" dirty="0" smtClean="0">
                          <a:effectLst/>
                        </a:rPr>
                      </a:br>
                      <a:r>
                        <a:rPr lang="ru-RU" sz="1400" spc="0" dirty="0" smtClean="0">
                          <a:effectLst/>
                        </a:rPr>
                        <a:t>английский </a:t>
                      </a:r>
                      <a:r>
                        <a:rPr lang="ru-RU" sz="1400" spc="0" dirty="0">
                          <a:effectLst/>
                        </a:rPr>
                        <a:t>язык (</a:t>
                      </a:r>
                      <a:r>
                        <a:rPr lang="ru-RU" sz="1400" spc="0" dirty="0" smtClean="0">
                          <a:effectLst/>
                        </a:rPr>
                        <a:t>уст.), </a:t>
                      </a:r>
                      <a:br>
                        <a:rPr lang="ru-RU" sz="1400" spc="0" dirty="0" smtClean="0">
                          <a:effectLst/>
                        </a:rPr>
                      </a:br>
                      <a:r>
                        <a:rPr lang="ru-RU" sz="1400" spc="0" dirty="0" smtClean="0">
                          <a:effectLst/>
                        </a:rPr>
                        <a:t>информатика (</a:t>
                      </a:r>
                      <a:r>
                        <a:rPr lang="ru-RU" sz="1400" spc="0" dirty="0">
                          <a:effectLst/>
                        </a:rPr>
                        <a:t>КЕГЭ)</a:t>
                      </a:r>
                      <a:endParaRPr lang="ru-RU" sz="1400" i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extLst>
                  <a:ext uri="{0D108BD9-81ED-4DB2-BD59-A6C34878D82A}">
                    <a16:rowId xmlns:a16="http://schemas.microsoft.com/office/drawing/2014/main" val="2224251839"/>
                  </a:ext>
                </a:extLst>
              </a:tr>
              <a:tr h="7250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Тестирование системы видеонаблюдения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0821073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686872" y="6072436"/>
            <a:ext cx="32122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Письмо РОН №10-755 от 26.11.2024</a:t>
            </a:r>
            <a:endParaRPr lang="ru-RU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749741" y="5556738"/>
            <a:ext cx="10715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05.03.2025 Загрузка ключа - 9:30</a:t>
            </a:r>
          </a:p>
          <a:p>
            <a:r>
              <a:rPr lang="ru-RU" dirty="0" smtClean="0"/>
              <a:t>Начало апробации – 15:00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014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/>
          </p:nvPr>
        </p:nvGraphicFramePr>
        <p:xfrm>
          <a:off x="564750" y="1719841"/>
          <a:ext cx="10789050" cy="35572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7013">
                  <a:extLst>
                    <a:ext uri="{9D8B030D-6E8A-4147-A177-3AD203B41FA5}">
                      <a16:colId xmlns:a16="http://schemas.microsoft.com/office/drawing/2014/main" val="858603949"/>
                    </a:ext>
                  </a:extLst>
                </a:gridCol>
                <a:gridCol w="1317378">
                  <a:extLst>
                    <a:ext uri="{9D8B030D-6E8A-4147-A177-3AD203B41FA5}">
                      <a16:colId xmlns:a16="http://schemas.microsoft.com/office/drawing/2014/main" val="3428587510"/>
                    </a:ext>
                  </a:extLst>
                </a:gridCol>
                <a:gridCol w="2829558">
                  <a:extLst>
                    <a:ext uri="{9D8B030D-6E8A-4147-A177-3AD203B41FA5}">
                      <a16:colId xmlns:a16="http://schemas.microsoft.com/office/drawing/2014/main" val="2635522628"/>
                    </a:ext>
                  </a:extLst>
                </a:gridCol>
                <a:gridCol w="2264636">
                  <a:extLst>
                    <a:ext uri="{9D8B030D-6E8A-4147-A177-3AD203B41FA5}">
                      <a16:colId xmlns:a16="http://schemas.microsoft.com/office/drawing/2014/main" val="1582461712"/>
                    </a:ext>
                  </a:extLst>
                </a:gridCol>
                <a:gridCol w="1406145">
                  <a:extLst>
                    <a:ext uri="{9D8B030D-6E8A-4147-A177-3AD203B41FA5}">
                      <a16:colId xmlns:a16="http://schemas.microsoft.com/office/drawing/2014/main" val="1897236169"/>
                    </a:ext>
                  </a:extLst>
                </a:gridCol>
                <a:gridCol w="1984320">
                  <a:extLst>
                    <a:ext uri="{9D8B030D-6E8A-4147-A177-3AD203B41FA5}">
                      <a16:colId xmlns:a16="http://schemas.microsoft.com/office/drawing/2014/main" val="3578707047"/>
                    </a:ext>
                  </a:extLst>
                </a:gridCol>
              </a:tblGrid>
              <a:tr h="676672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 smtClean="0">
                          <a:effectLst/>
                        </a:rPr>
                        <a:t>Дата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Статус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Применяемые технологии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Информация о количестве субъектов и количестве ППЭ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Информация об участниках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Учебный предмет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extLst>
                  <a:ext uri="{0D108BD9-81ED-4DB2-BD59-A6C34878D82A}">
                    <a16:rowId xmlns:a16="http://schemas.microsoft.com/office/drawing/2014/main" val="375696575"/>
                  </a:ext>
                </a:extLst>
              </a:tr>
              <a:tr h="1380728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 smtClean="0">
                          <a:effectLst/>
                        </a:rPr>
                        <a:t>25 </a:t>
                      </a:r>
                      <a:r>
                        <a:rPr lang="ru-RU" sz="1400" spc="0" dirty="0">
                          <a:effectLst/>
                        </a:rPr>
                        <a:t>марта </a:t>
                      </a:r>
                      <a:r>
                        <a:rPr lang="ru-RU" sz="1400" spc="0" dirty="0" smtClean="0">
                          <a:effectLst/>
                        </a:rPr>
                        <a:t>(вторник)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ts val="122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 smtClean="0">
                          <a:effectLst/>
                        </a:rPr>
                        <a:t>региональная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 smtClean="0">
                          <a:effectLst/>
                        </a:rPr>
                        <a:t>Технология передачи полного комплекта ЭМ по сети «Интернет», печати и сканирования ЭМ в аудиториях ППЭ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5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все аудитории ППЭ </a:t>
                      </a:r>
                      <a:r>
                        <a:rPr lang="ru-RU" sz="1400" b="1" spc="0" dirty="0" smtClean="0">
                          <a:solidFill>
                            <a:srgbClr val="FF0000"/>
                          </a:solidFill>
                          <a:effectLst/>
                        </a:rPr>
                        <a:t>основного</a:t>
                      </a:r>
                      <a:r>
                        <a:rPr lang="ru-RU" sz="1400" spc="0" dirty="0" smtClean="0">
                          <a:effectLst/>
                        </a:rPr>
                        <a:t> </a:t>
                      </a:r>
                      <a:r>
                        <a:rPr lang="ru-RU" sz="1400" spc="0" dirty="0">
                          <a:effectLst/>
                        </a:rPr>
                        <a:t>периода ЕГЭ субъектов </a:t>
                      </a:r>
                      <a:r>
                        <a:rPr lang="ru-RU" sz="1400" spc="0" dirty="0" smtClean="0">
                          <a:effectLst/>
                        </a:rPr>
                        <a:t>РФ и </a:t>
                      </a:r>
                      <a:r>
                        <a:rPr lang="ru-RU" sz="1400" spc="0" dirty="0">
                          <a:effectLst/>
                        </a:rPr>
                        <a:t>ЗОО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 smtClean="0">
                          <a:effectLst/>
                        </a:rPr>
                        <a:t>без участников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 smtClean="0">
                          <a:effectLst/>
                        </a:rPr>
                        <a:t>русский язык</a:t>
                      </a:r>
                      <a:br>
                        <a:rPr lang="ru-RU" sz="1400" spc="0" dirty="0" smtClean="0">
                          <a:effectLst/>
                        </a:rPr>
                      </a:br>
                      <a:r>
                        <a:rPr lang="ru-RU" sz="1400" spc="0" dirty="0" smtClean="0">
                          <a:effectLst/>
                        </a:rPr>
                        <a:t>английский язык (уст.)</a:t>
                      </a:r>
                      <a:endParaRPr lang="ru-RU" sz="1400" i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extLst>
                  <a:ext uri="{0D108BD9-81ED-4DB2-BD59-A6C34878D82A}">
                    <a16:rowId xmlns:a16="http://schemas.microsoft.com/office/drawing/2014/main" val="3242147155"/>
                  </a:ext>
                </a:extLst>
              </a:tr>
              <a:tr h="149980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 smtClean="0">
                          <a:effectLst/>
                        </a:rPr>
                        <a:t>27 марта (четверг)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ts val="122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 smtClean="0">
                          <a:effectLst/>
                        </a:rPr>
                        <a:t>региональная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24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 smtClean="0">
                          <a:effectLst/>
                        </a:rPr>
                        <a:t>Технология передачи полного комплекта ЭМ по сети «Интернет», печати и сканирования ЭМ в аудиториях ППЭ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>
                          <a:effectLst/>
                        </a:rPr>
                        <a:t>все аудитории ППЭ </a:t>
                      </a:r>
                      <a:r>
                        <a:rPr lang="ru-RU" sz="1400" b="1" spc="0" dirty="0">
                          <a:solidFill>
                            <a:srgbClr val="FF0000"/>
                          </a:solidFill>
                          <a:effectLst/>
                        </a:rPr>
                        <a:t>основного</a:t>
                      </a:r>
                      <a:r>
                        <a:rPr lang="ru-RU" sz="1400" spc="0" dirty="0">
                          <a:effectLst/>
                        </a:rPr>
                        <a:t> периода ЕГЭ субъектов </a:t>
                      </a:r>
                      <a:r>
                        <a:rPr lang="ru-RU" sz="1400" spc="0" dirty="0" smtClean="0">
                          <a:effectLst/>
                        </a:rPr>
                        <a:t>РФ </a:t>
                      </a:r>
                      <a:r>
                        <a:rPr lang="ru-RU" sz="1400" spc="0" dirty="0">
                          <a:effectLst/>
                        </a:rPr>
                        <a:t>и ЗОО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 smtClean="0">
                          <a:effectLst/>
                        </a:rPr>
                        <a:t>без участников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ru-RU" sz="1400" spc="0" dirty="0" smtClean="0">
                          <a:effectLst/>
                        </a:rPr>
                        <a:t>география, </a:t>
                      </a:r>
                      <a:br>
                        <a:rPr lang="ru-RU" sz="1400" spc="0" dirty="0" smtClean="0">
                          <a:effectLst/>
                        </a:rPr>
                      </a:br>
                      <a:r>
                        <a:rPr lang="ru-RU" sz="1400" spc="0" dirty="0" smtClean="0">
                          <a:effectLst/>
                        </a:rPr>
                        <a:t>информатика (</a:t>
                      </a:r>
                      <a:r>
                        <a:rPr lang="ru-RU" sz="1400" spc="0" dirty="0">
                          <a:effectLst/>
                        </a:rPr>
                        <a:t>КЕГЭ</a:t>
                      </a:r>
                      <a:r>
                        <a:rPr lang="ru-RU" sz="1400" spc="0" dirty="0" smtClean="0">
                          <a:effectLst/>
                        </a:rPr>
                        <a:t>) </a:t>
                      </a:r>
                      <a:br>
                        <a:rPr lang="ru-RU" sz="1400" spc="0" dirty="0" smtClean="0">
                          <a:effectLst/>
                        </a:rPr>
                      </a:br>
                      <a:r>
                        <a:rPr lang="ru-RU" sz="1400" spc="0" dirty="0" smtClean="0">
                          <a:effectLst/>
                        </a:rPr>
                        <a:t>(по 2 ПК на аудиторию)</a:t>
                      </a:r>
                      <a:endParaRPr lang="ru-RU" sz="1400" i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246" marR="5246" marT="0" marB="0" anchor="ctr"/>
                </a:tc>
                <a:extLst>
                  <a:ext uri="{0D108BD9-81ED-4DB2-BD59-A6C34878D82A}">
                    <a16:rowId xmlns:a16="http://schemas.microsoft.com/office/drawing/2014/main" val="2224251839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6" name="TextBox 1"/>
          <p:cNvSpPr txBox="1"/>
          <p:nvPr/>
        </p:nvSpPr>
        <p:spPr>
          <a:xfrm>
            <a:off x="749741" y="5702259"/>
            <a:ext cx="89627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ru-RU" sz="1600" dirty="0" smtClean="0"/>
              <a:t>* ППЭ досрочного периода не участвуют в региональных тренировках</a:t>
            </a:r>
            <a:endParaRPr lang="ru-RU" sz="1600" dirty="0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749741" y="271996"/>
            <a:ext cx="10781621" cy="129188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/>
              <a:t>График проведения </a:t>
            </a:r>
            <a:r>
              <a:rPr lang="ru-RU" dirty="0" smtClean="0"/>
              <a:t>региональных</a:t>
            </a:r>
            <a:br>
              <a:rPr lang="ru-RU" dirty="0" smtClean="0"/>
            </a:br>
            <a:r>
              <a:rPr lang="ru-RU" dirty="0" smtClean="0"/>
              <a:t>тренировочных мероприятий ГИА</a:t>
            </a:r>
            <a:r>
              <a:rPr lang="en-US" dirty="0" smtClean="0"/>
              <a:t>-11 </a:t>
            </a:r>
            <a:r>
              <a:rPr lang="ru-RU" dirty="0" smtClean="0"/>
              <a:t>на </a:t>
            </a:r>
            <a:r>
              <a:rPr lang="ru-RU" dirty="0"/>
              <a:t>2025 год</a:t>
            </a:r>
          </a:p>
        </p:txBody>
      </p:sp>
    </p:spTree>
    <p:extLst>
      <p:ext uri="{BB962C8B-B14F-4D97-AF65-F5344CB8AC3E}">
        <p14:creationId xmlns:p14="http://schemas.microsoft.com/office/powerpoint/2010/main" val="82247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18044"/>
            <a:ext cx="10515600" cy="72671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Схема подачи документов участниками</a:t>
            </a:r>
            <a:br>
              <a:rPr lang="ru-RU" dirty="0" smtClean="0"/>
            </a:br>
            <a:r>
              <a:rPr lang="ru-RU" dirty="0" smtClean="0"/>
              <a:t>досрочного периода ГИА-11 (2 этап)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366439" y="1719325"/>
            <a:ext cx="3024336" cy="8925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altLang="ru-RU" sz="800" dirty="0"/>
          </a:p>
          <a:p>
            <a:pPr algn="ctr"/>
            <a:r>
              <a:rPr lang="ru-RU" altLang="ru-RU" dirty="0" smtClean="0"/>
              <a:t>Образовательная </a:t>
            </a:r>
          </a:p>
          <a:p>
            <a:pPr algn="ctr"/>
            <a:r>
              <a:rPr lang="ru-RU" altLang="ru-RU" dirty="0" smtClean="0"/>
              <a:t>организация</a:t>
            </a:r>
          </a:p>
          <a:p>
            <a:pPr algn="ctr"/>
            <a:endParaRPr lang="ru-RU" altLang="ru-RU" sz="800" dirty="0"/>
          </a:p>
        </p:txBody>
      </p:sp>
      <p:sp>
        <p:nvSpPr>
          <p:cNvPr id="14" name="TextBox 13"/>
          <p:cNvSpPr txBox="1"/>
          <p:nvPr/>
        </p:nvSpPr>
        <p:spPr>
          <a:xfrm>
            <a:off x="4390775" y="3045384"/>
            <a:ext cx="3024336" cy="8925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altLang="ru-RU" sz="800" dirty="0"/>
          </a:p>
          <a:p>
            <a:pPr algn="ctr"/>
            <a:r>
              <a:rPr lang="ru-RU" altLang="ru-RU" dirty="0" smtClean="0"/>
              <a:t>Отдел образования </a:t>
            </a:r>
          </a:p>
          <a:p>
            <a:pPr algn="ctr"/>
            <a:r>
              <a:rPr lang="ru-RU" altLang="ru-RU" dirty="0" smtClean="0"/>
              <a:t>администрации района</a:t>
            </a:r>
          </a:p>
          <a:p>
            <a:pPr algn="ctr"/>
            <a:endParaRPr lang="ru-RU" altLang="ru-RU" sz="800" dirty="0"/>
          </a:p>
        </p:txBody>
      </p:sp>
      <p:sp>
        <p:nvSpPr>
          <p:cNvPr id="15" name="Стрелка углом 14"/>
          <p:cNvSpPr/>
          <p:nvPr/>
        </p:nvSpPr>
        <p:spPr>
          <a:xfrm rot="5400000">
            <a:off x="4362540" y="2064390"/>
            <a:ext cx="1017938" cy="944050"/>
          </a:xfrm>
          <a:prstGeom prst="ben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39521" y="2274633"/>
            <a:ext cx="175956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6 марта 2025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5110855" y="4743006"/>
            <a:ext cx="4680520" cy="80021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altLang="ru-RU" sz="2800" dirty="0"/>
              <a:t>РЦОИ </a:t>
            </a:r>
            <a:r>
              <a:rPr lang="ru-RU" altLang="ru-RU" dirty="0" smtClean="0"/>
              <a:t>(копии)</a:t>
            </a:r>
          </a:p>
          <a:p>
            <a:pPr marL="285750" indent="-285750">
              <a:buFontTx/>
              <a:buChar char="-"/>
            </a:pPr>
            <a:r>
              <a:rPr lang="ru-RU" altLang="ru-RU" dirty="0" smtClean="0"/>
              <a:t>Приказ </a:t>
            </a:r>
            <a:r>
              <a:rPr lang="ru-RU" altLang="ru-RU" dirty="0"/>
              <a:t>о </a:t>
            </a:r>
            <a:r>
              <a:rPr lang="ru-RU" altLang="ru-RU" dirty="0" smtClean="0"/>
              <a:t>допуске*</a:t>
            </a:r>
            <a:endParaRPr lang="ru-RU" altLang="ru-RU" dirty="0"/>
          </a:p>
        </p:txBody>
      </p:sp>
      <p:sp>
        <p:nvSpPr>
          <p:cNvPr id="18" name="Стрелка вниз 17"/>
          <p:cNvSpPr/>
          <p:nvPr/>
        </p:nvSpPr>
        <p:spPr>
          <a:xfrm>
            <a:off x="6190975" y="3946296"/>
            <a:ext cx="396701" cy="805256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59505" y="4153602"/>
            <a:ext cx="230425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altLang="ru-RU" dirty="0" smtClean="0"/>
              <a:t>10 марта 2025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38200" y="5910622"/>
            <a:ext cx="59958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*…на основании решения педагогического совета №…от…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9234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18044"/>
            <a:ext cx="10515600" cy="72671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Схема подачи документов участниками</a:t>
            </a:r>
            <a:br>
              <a:rPr lang="ru-RU" dirty="0" smtClean="0"/>
            </a:br>
            <a:r>
              <a:rPr lang="ru-RU" dirty="0" smtClean="0"/>
              <a:t>досрочного периода ГИА-9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38200" y="1666684"/>
            <a:ext cx="3024336" cy="8925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altLang="ru-RU" sz="800" dirty="0"/>
          </a:p>
          <a:p>
            <a:pPr algn="ctr"/>
            <a:r>
              <a:rPr lang="ru-RU" altLang="ru-RU" dirty="0" smtClean="0"/>
              <a:t>Образовательная </a:t>
            </a:r>
          </a:p>
          <a:p>
            <a:pPr algn="ctr"/>
            <a:r>
              <a:rPr lang="ru-RU" altLang="ru-RU" dirty="0" smtClean="0"/>
              <a:t>организация</a:t>
            </a:r>
          </a:p>
          <a:p>
            <a:pPr algn="ctr"/>
            <a:endParaRPr lang="ru-RU" altLang="ru-RU" sz="800" dirty="0"/>
          </a:p>
        </p:txBody>
      </p:sp>
      <p:sp>
        <p:nvSpPr>
          <p:cNvPr id="12" name="Стрелка углом 11"/>
          <p:cNvSpPr/>
          <p:nvPr/>
        </p:nvSpPr>
        <p:spPr>
          <a:xfrm rot="5400000">
            <a:off x="4058215" y="1898500"/>
            <a:ext cx="749003" cy="1123270"/>
          </a:xfrm>
          <a:prstGeom prst="ben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18363" y="2216945"/>
            <a:ext cx="2296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31 марта 2025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3141379" y="2834636"/>
            <a:ext cx="3024336" cy="8925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altLang="ru-RU" sz="800" dirty="0"/>
          </a:p>
          <a:p>
            <a:pPr algn="ctr"/>
            <a:r>
              <a:rPr lang="ru-RU" altLang="ru-RU" dirty="0" smtClean="0"/>
              <a:t>Отдел образования </a:t>
            </a:r>
          </a:p>
          <a:p>
            <a:pPr algn="ctr"/>
            <a:r>
              <a:rPr lang="ru-RU" altLang="ru-RU" dirty="0" smtClean="0"/>
              <a:t>администрации района</a:t>
            </a:r>
          </a:p>
          <a:p>
            <a:pPr algn="ctr"/>
            <a:endParaRPr lang="ru-RU" altLang="ru-RU" sz="800" dirty="0"/>
          </a:p>
        </p:txBody>
      </p:sp>
      <p:sp>
        <p:nvSpPr>
          <p:cNvPr id="22" name="TextBox 21"/>
          <p:cNvSpPr txBox="1"/>
          <p:nvPr/>
        </p:nvSpPr>
        <p:spPr>
          <a:xfrm>
            <a:off x="7241383" y="3357162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dirty="0"/>
              <a:t>4</a:t>
            </a:r>
            <a:r>
              <a:rPr lang="ru-RU" altLang="ru-RU" dirty="0" smtClean="0"/>
              <a:t> апреля 2025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3492873" y="4026205"/>
            <a:ext cx="7776864" cy="190821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altLang="ru-RU" sz="2800" dirty="0"/>
              <a:t>РЦОИ </a:t>
            </a:r>
            <a:r>
              <a:rPr lang="ru-RU" altLang="ru-RU" dirty="0" smtClean="0"/>
              <a:t>(копии)</a:t>
            </a:r>
          </a:p>
          <a:p>
            <a:pPr marL="285750" indent="-285750">
              <a:buFontTx/>
              <a:buChar char="-"/>
            </a:pPr>
            <a:r>
              <a:rPr lang="ru-RU" altLang="ru-RU" dirty="0" smtClean="0"/>
              <a:t>Заявление на ГИА с выбором предметов;</a:t>
            </a:r>
          </a:p>
          <a:p>
            <a:pPr marL="285750" indent="-285750">
              <a:buFontTx/>
              <a:buChar char="-"/>
            </a:pPr>
            <a:r>
              <a:rPr lang="ru-RU" altLang="ru-RU" dirty="0" smtClean="0"/>
              <a:t>Документ, подтверждающий причину участия в досрочном периоде;</a:t>
            </a:r>
          </a:p>
          <a:p>
            <a:pPr marL="285750" indent="-285750">
              <a:buFontTx/>
              <a:buChar char="-"/>
            </a:pPr>
            <a:r>
              <a:rPr lang="ru-RU" altLang="ru-RU" dirty="0" smtClean="0"/>
              <a:t>Приказ о </a:t>
            </a:r>
            <a:r>
              <a:rPr lang="ru-RU" altLang="ru-RU" dirty="0"/>
              <a:t>переводе на </a:t>
            </a:r>
            <a:r>
              <a:rPr lang="ru-RU" altLang="ru-RU" dirty="0" smtClean="0"/>
              <a:t>ИУП*; </a:t>
            </a:r>
          </a:p>
          <a:p>
            <a:pPr marL="285750" indent="-285750">
              <a:buFontTx/>
              <a:buChar char="-"/>
            </a:pPr>
            <a:r>
              <a:rPr lang="ru-RU" altLang="ru-RU" dirty="0" smtClean="0"/>
              <a:t>Приказ о допуске*;</a:t>
            </a:r>
          </a:p>
          <a:p>
            <a:pPr marL="285750" indent="-285750">
              <a:buFontTx/>
              <a:buChar char="-"/>
            </a:pPr>
            <a:r>
              <a:rPr lang="ru-RU" altLang="ru-RU" dirty="0" smtClean="0"/>
              <a:t>Документы об особых условиях (если есть)</a:t>
            </a:r>
          </a:p>
        </p:txBody>
      </p:sp>
      <p:sp>
        <p:nvSpPr>
          <p:cNvPr id="24" name="Стрелка углом 23"/>
          <p:cNvSpPr/>
          <p:nvPr/>
        </p:nvSpPr>
        <p:spPr>
          <a:xfrm rot="5400000">
            <a:off x="6315662" y="3083690"/>
            <a:ext cx="784320" cy="1084214"/>
          </a:xfrm>
          <a:prstGeom prst="ben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38200" y="6048771"/>
            <a:ext cx="59958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*…на основании решения педагогического совета №…от…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7808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Блокираторы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3309" y="1327731"/>
            <a:ext cx="4701717" cy="43513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791864" y="1368266"/>
            <a:ext cx="5871045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Разрешение на использование блокираторов подвижной связи в ППЭ продлено до 31.12.2029</a:t>
            </a:r>
          </a:p>
          <a:p>
            <a:endParaRPr lang="ru-RU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dirty="0" smtClean="0"/>
              <a:t>Регистрация блокираторов в </a:t>
            </a:r>
            <a:r>
              <a:rPr lang="ru-RU" sz="2200" dirty="0" err="1" smtClean="0"/>
              <a:t>Роскомнадзоре</a:t>
            </a:r>
            <a:endParaRPr lang="ru-RU" sz="2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dirty="0" smtClean="0"/>
              <a:t>Использование блокираторов только в день проведения экзамена, пока участники присутствуют в ППЭ</a:t>
            </a:r>
            <a:endParaRPr lang="en-US" sz="2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dirty="0" smtClean="0"/>
              <a:t>Использование блокираторов во всех ППЭ ЕГЭ на базе образовательных организаций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dirty="0" smtClean="0"/>
              <a:t>В ППЭ должно быть количество блокираторов, которое позволит обеспечить покрытие ВСЕХ аудиторий 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066318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6964" y="1557339"/>
            <a:ext cx="7545387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just">
              <a:spcBef>
                <a:spcPct val="20000"/>
              </a:spcBef>
              <a:buFontTx/>
              <a:buChar char="•"/>
              <a:defRPr/>
            </a:pPr>
            <a:endParaRPr lang="ru-RU" altLang="ru-RU" b="0" i="0" kern="0" dirty="0">
              <a:latin typeface="Times New Roman" pitchFamily="18" charset="0"/>
            </a:endParaRPr>
          </a:p>
        </p:txBody>
      </p:sp>
      <p:sp>
        <p:nvSpPr>
          <p:cNvPr id="22536" name="TextBox 2"/>
          <p:cNvSpPr txBox="1">
            <a:spLocks noChangeArrowheads="1"/>
          </p:cNvSpPr>
          <p:nvPr/>
        </p:nvSpPr>
        <p:spPr bwMode="auto">
          <a:xfrm>
            <a:off x="769122" y="377959"/>
            <a:ext cx="12192000" cy="978729"/>
          </a:xfrm>
          <a:prstGeom prst="rect">
            <a:avLst/>
          </a:prstGeom>
          <a:extLst/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lang="ru-RU" sz="3200" dirty="0"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ru-RU" altLang="ru-RU" dirty="0" smtClean="0"/>
              <a:t>Использование </a:t>
            </a:r>
            <a:r>
              <a:rPr lang="ru-RU" altLang="ru-RU" dirty="0"/>
              <a:t>на экзамене </a:t>
            </a:r>
            <a:r>
              <a:rPr lang="ru-RU" dirty="0" smtClean="0"/>
              <a:t>телефона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для контроля уровня глюкозы</a:t>
            </a:r>
            <a:r>
              <a:rPr lang="ru-RU" altLang="ru-RU" dirty="0"/>
              <a:t> 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095935780"/>
              </p:ext>
            </p:extLst>
          </p:nvPr>
        </p:nvGraphicFramePr>
        <p:xfrm>
          <a:off x="882291" y="3496331"/>
          <a:ext cx="10927997" cy="2775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9122" y="1437697"/>
            <a:ext cx="110411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Письмо </a:t>
            </a:r>
            <a:r>
              <a:rPr lang="ru-RU" sz="2000" b="1" dirty="0" smtClean="0"/>
              <a:t>РОН </a:t>
            </a:r>
            <a:r>
              <a:rPr lang="ru-RU" sz="2000" b="1" dirty="0"/>
              <a:t>от </a:t>
            </a:r>
            <a:r>
              <a:rPr lang="ru-RU" sz="2000" b="1" dirty="0" smtClean="0"/>
              <a:t>13.02.2024 </a:t>
            </a:r>
            <a:r>
              <a:rPr lang="ru-RU" sz="2000" b="1" dirty="0"/>
              <a:t>№</a:t>
            </a:r>
            <a:r>
              <a:rPr lang="ru-RU" sz="2000" b="1" dirty="0" smtClean="0"/>
              <a:t>04-41</a:t>
            </a:r>
          </a:p>
          <a:p>
            <a:r>
              <a:rPr lang="ru-RU" sz="2000" dirty="0"/>
              <a:t>Телефон для контроля уровня глюкозы в крови на </a:t>
            </a:r>
            <a:r>
              <a:rPr lang="ru-RU" sz="2000" dirty="0" smtClean="0"/>
              <a:t>экзаменах </a:t>
            </a:r>
            <a:r>
              <a:rPr lang="ru-RU" sz="2000" dirty="0"/>
              <a:t>может быть только у участника с подтвержденным диагнозом "сахарный диабет" (1 типа</a:t>
            </a:r>
            <a:r>
              <a:rPr lang="ru-RU" sz="2000" dirty="0" smtClean="0"/>
              <a:t>).</a:t>
            </a:r>
          </a:p>
          <a:p>
            <a:r>
              <a:rPr lang="ru-RU" sz="2000" dirty="0"/>
              <a:t>Таких участников можно (но не обязательно) сажать в отдельные аудитории. </a:t>
            </a:r>
            <a:r>
              <a:rPr lang="ru-RU" sz="2000" dirty="0" smtClean="0"/>
              <a:t>Телефон </a:t>
            </a:r>
            <a:r>
              <a:rPr lang="ru-RU" sz="2000" dirty="0"/>
              <a:t>может находиться в аудитории на специальном столе или на столе организаторов под видеонаблюдением (на ГИА-9 - если оно есть). </a:t>
            </a:r>
          </a:p>
        </p:txBody>
      </p:sp>
    </p:spTree>
    <p:extLst>
      <p:ext uri="{BB962C8B-B14F-4D97-AF65-F5344CB8AC3E}">
        <p14:creationId xmlns:p14="http://schemas.microsoft.com/office/powerpoint/2010/main" val="215751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9121" y="382778"/>
            <a:ext cx="8503066" cy="1070006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/>
              <a:t>Изменение уровня ЕГЭ по математике</a:t>
            </a:r>
            <a:br>
              <a:rPr lang="ru-RU" dirty="0"/>
            </a:br>
            <a:r>
              <a:rPr lang="ru-RU" dirty="0" smtClean="0"/>
              <a:t>базовая </a:t>
            </a:r>
            <a:r>
              <a:rPr lang="ru-RU" dirty="0"/>
              <a:t>или </a:t>
            </a:r>
            <a:r>
              <a:rPr lang="ru-RU" dirty="0" smtClean="0"/>
              <a:t>профильная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9121" y="1702070"/>
            <a:ext cx="10724972" cy="42093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/>
              <a:t>13. </a:t>
            </a:r>
            <a:r>
              <a:rPr lang="en-US" sz="2400" dirty="0" smtClean="0"/>
              <a:t>&lt;</a:t>
            </a:r>
            <a:r>
              <a:rPr lang="ru-RU" sz="2400" dirty="0" smtClean="0"/>
              <a:t>…</a:t>
            </a:r>
            <a:r>
              <a:rPr lang="en-US" sz="2400" dirty="0" smtClean="0"/>
              <a:t>&gt; </a:t>
            </a:r>
            <a:r>
              <a:rPr lang="ru-RU" sz="2400" dirty="0" smtClean="0"/>
              <a:t>Лица</a:t>
            </a:r>
            <a:r>
              <a:rPr lang="ru-RU" sz="2400" dirty="0"/>
              <a:t>, указанные в </a:t>
            </a:r>
            <a:r>
              <a:rPr lang="ru-RU" sz="2400" dirty="0">
                <a:hlinkClick r:id="rId2" action="ppaction://hlinkfile" tooltip="7. ГИА проводится:"/>
              </a:rPr>
              <a:t>пункте 7</a:t>
            </a:r>
            <a:r>
              <a:rPr lang="ru-RU" sz="2400" dirty="0"/>
              <a:t> Порядка, вправе изменить указанный в заявлениях об участии в экзаменах уровень ЕГЭ по математике. В этом случае указанные лица подают в ГЭК соответствующие заявления с указанием измененного уровня ЕГЭ по математике.</a:t>
            </a:r>
          </a:p>
          <a:p>
            <a:pPr marL="0" indent="0" algn="just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В </a:t>
            </a:r>
            <a:r>
              <a:rPr lang="ru-RU" sz="2400" dirty="0"/>
              <a:t>этом случае </a:t>
            </a:r>
            <a:r>
              <a:rPr lang="ru-RU" sz="2400" dirty="0" smtClean="0"/>
              <a:t>участники ГИА подают </a:t>
            </a:r>
            <a:r>
              <a:rPr lang="ru-RU" sz="2400" dirty="0"/>
              <a:t>в ГЭК </a:t>
            </a:r>
            <a:r>
              <a:rPr lang="ru-RU" sz="2400" dirty="0" smtClean="0"/>
              <a:t>соответствующие </a:t>
            </a:r>
            <a:r>
              <a:rPr lang="ru-RU" sz="2400" dirty="0"/>
              <a:t>заявления с указанием измененного уровня ЕГЭ по </a:t>
            </a:r>
            <a:r>
              <a:rPr lang="ru-RU" sz="2400" dirty="0" smtClean="0"/>
              <a:t>математике: базового или профильного.</a:t>
            </a:r>
            <a:endParaRPr lang="ru-RU" sz="2400" dirty="0"/>
          </a:p>
          <a:p>
            <a:pPr marL="0" indent="0" algn="ctr">
              <a:buNone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Указанные </a:t>
            </a:r>
            <a:r>
              <a:rPr lang="ru-RU" sz="2400" b="1" dirty="0">
                <a:solidFill>
                  <a:srgbClr val="FF0000"/>
                </a:solidFill>
              </a:rPr>
              <a:t>заявления подаются не позднее чем за две недели до начала соответствующего экзамена</a:t>
            </a:r>
            <a:r>
              <a:rPr lang="ru-RU" sz="2400" b="1" dirty="0" smtClean="0">
                <a:solidFill>
                  <a:srgbClr val="FF0000"/>
                </a:solidFill>
              </a:rPr>
              <a:t>.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517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Шаблон.potx" id="{5A4B875B-5745-4816-B178-ABDF140C4793}" vid="{5E868F45-8DDE-4374-83EA-7CCC435AFE6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</Template>
  <TotalTime>6712</TotalTime>
  <Words>1191</Words>
  <Application>Microsoft Office PowerPoint</Application>
  <PresentationFormat>Широкоэкранный</PresentationFormat>
  <Paragraphs>180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Segoe UI</vt:lpstr>
      <vt:lpstr>Times New Roman</vt:lpstr>
      <vt:lpstr>Wingdings</vt:lpstr>
      <vt:lpstr>Тема Office</vt:lpstr>
      <vt:lpstr>Информация</vt:lpstr>
      <vt:lpstr>Допуск до ГИА</vt:lpstr>
      <vt:lpstr>График проведения всероссийских тренировочных мероприятий ГИА-11 на 2025 год</vt:lpstr>
      <vt:lpstr>График проведения региональных тренировочных мероприятий ГИА-11 на 2025 год</vt:lpstr>
      <vt:lpstr>Схема подачи документов участниками досрочного периода ГИА-11 (2 этап)</vt:lpstr>
      <vt:lpstr>Схема подачи документов участниками досрочного периода ГИА-9</vt:lpstr>
      <vt:lpstr>Блокираторы</vt:lpstr>
      <vt:lpstr>Презентация PowerPoint</vt:lpstr>
      <vt:lpstr>Изменение уровня ЕГЭ по математике базовая или профильная</vt:lpstr>
      <vt:lpstr>Пересдача справочниками и 10 кл.</vt:lpstr>
      <vt:lpstr>Дополнительные (“президентские”) дни</vt:lpstr>
      <vt:lpstr>ГИА-9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«Какая-то тема про очень важные вещи»</dc:title>
  <dc:creator>Dimka</dc:creator>
  <cp:lastModifiedBy>user</cp:lastModifiedBy>
  <cp:revision>239</cp:revision>
  <cp:lastPrinted>2025-02-28T07:07:47Z</cp:lastPrinted>
  <dcterms:created xsi:type="dcterms:W3CDTF">2024-10-14T12:14:43Z</dcterms:created>
  <dcterms:modified xsi:type="dcterms:W3CDTF">2025-03-03T08:59:24Z</dcterms:modified>
</cp:coreProperties>
</file>